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9"/>
  </p:notesMasterIdLst>
  <p:sldIdLst>
    <p:sldId id="2147384680" r:id="rId4"/>
    <p:sldId id="2147384643" r:id="rId5"/>
    <p:sldId id="2147384658" r:id="rId6"/>
    <p:sldId id="2147384667" r:id="rId7"/>
    <p:sldId id="2147384659" r:id="rId8"/>
    <p:sldId id="2147384663" r:id="rId9"/>
    <p:sldId id="2147384664" r:id="rId10"/>
    <p:sldId id="2147384665" r:id="rId11"/>
    <p:sldId id="2147384666" r:id="rId12"/>
    <p:sldId id="2147384668" r:id="rId13"/>
    <p:sldId id="2147384669" r:id="rId14"/>
    <p:sldId id="2147384682" r:id="rId15"/>
    <p:sldId id="2147384670" r:id="rId16"/>
    <p:sldId id="2147384671" r:id="rId17"/>
    <p:sldId id="2147384672" r:id="rId18"/>
    <p:sldId id="2147384673" r:id="rId19"/>
    <p:sldId id="2147384674" r:id="rId20"/>
    <p:sldId id="2147384675" r:id="rId21"/>
    <p:sldId id="2147384676" r:id="rId22"/>
    <p:sldId id="2147384677" r:id="rId23"/>
    <p:sldId id="2147384678" r:id="rId24"/>
    <p:sldId id="2147384661" r:id="rId25"/>
    <p:sldId id="2147384679" r:id="rId26"/>
    <p:sldId id="2147384662" r:id="rId27"/>
    <p:sldId id="21473846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98F87E-7B24-06E1-9616-7E1D19864BA5}" name="Amy Bowse" initials="AB" userId="S::Amy.Bowse@bbrown.com::7078340e-bfe5-4479-9964-594796d09f0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3B4F"/>
    <a:srgbClr val="182637"/>
    <a:srgbClr val="EEF2F7"/>
    <a:srgbClr val="E0E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10A1D0-0AAC-4999-9290-29709637140B}" v="28" dt="2024-10-18T15:39:17.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05" autoAdjust="0"/>
    <p:restoredTop sz="94660"/>
  </p:normalViewPr>
  <p:slideViewPr>
    <p:cSldViewPr snapToGrid="0">
      <p:cViewPr varScale="1">
        <p:scale>
          <a:sx n="85" d="100"/>
          <a:sy n="85" d="100"/>
        </p:scale>
        <p:origin x="600" y="5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C0CF2-1EA0-4872-A27A-2F662E287444}"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A5BE7-0B95-4B54-953C-8FF7AA482C0A}" type="slidenum">
              <a:rPr lang="en-US" smtClean="0"/>
              <a:t>‹#›</a:t>
            </a:fld>
            <a:endParaRPr lang="en-US"/>
          </a:p>
        </p:txBody>
      </p:sp>
    </p:spTree>
    <p:extLst>
      <p:ext uri="{BB962C8B-B14F-4D97-AF65-F5344CB8AC3E}">
        <p14:creationId xmlns:p14="http://schemas.microsoft.com/office/powerpoint/2010/main" val="505204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A blurry image of a grey sky&#10;&#10;Description automatically generated">
            <a:extLst>
              <a:ext uri="{FF2B5EF4-FFF2-40B4-BE49-F238E27FC236}">
                <a16:creationId xmlns:a16="http://schemas.microsoft.com/office/drawing/2014/main" id="{94F7BB3A-896B-CA9E-AB1A-D81041354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32" b="27681"/>
          <a:stretch/>
        </p:blipFill>
        <p:spPr>
          <a:xfrm>
            <a:off x="0" y="-1"/>
            <a:ext cx="12192000" cy="976954"/>
          </a:xfrm>
          <a:prstGeom prst="rect">
            <a:avLst/>
          </a:prstGeom>
        </p:spPr>
      </p:pic>
      <p:sp>
        <p:nvSpPr>
          <p:cNvPr id="3" name="Content Placeholder 2">
            <a:extLst>
              <a:ext uri="{FF2B5EF4-FFF2-40B4-BE49-F238E27FC236}">
                <a16:creationId xmlns:a16="http://schemas.microsoft.com/office/drawing/2014/main" id="{3951EF74-7A8B-9AC4-2BD5-C3B7E0CA906E}"/>
              </a:ext>
            </a:extLst>
          </p:cNvPr>
          <p:cNvSpPr>
            <a:spLocks noGrp="1"/>
          </p:cNvSpPr>
          <p:nvPr>
            <p:ph idx="1"/>
          </p:nvPr>
        </p:nvSpPr>
        <p:spPr>
          <a:xfrm>
            <a:off x="430696" y="1347925"/>
            <a:ext cx="10515600" cy="4351338"/>
          </a:xfrm>
        </p:spPr>
        <p:txBody>
          <a:bodyPr/>
          <a:lstStyle>
            <a:lvl1pPr>
              <a:spcBef>
                <a:spcPts val="1200"/>
              </a:spcBef>
              <a:defRPr sz="2600">
                <a:latin typeface="Gilroy-Regular" panose="00000500000000000000" pitchFamily="2" charset="0"/>
              </a:defRPr>
            </a:lvl1pPr>
            <a:lvl2pPr>
              <a:defRPr>
                <a:latin typeface="Gilroy-Regular" panose="00000500000000000000" pitchFamily="2" charset="0"/>
              </a:defRPr>
            </a:lvl2pPr>
            <a:lvl3pPr>
              <a:defRPr>
                <a:latin typeface="Gilroy-Regular" panose="00000500000000000000" pitchFamily="2" charset="0"/>
              </a:defRPr>
            </a:lvl3pPr>
            <a:lvl4pPr>
              <a:defRPr>
                <a:latin typeface="Gilroy-Regular" panose="00000500000000000000" pitchFamily="2" charset="0"/>
              </a:defRPr>
            </a:lvl4pPr>
            <a:lvl5pPr>
              <a:defRPr>
                <a:latin typeface="Gilroy-Regular"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F04DB4-C0E6-D429-CCF0-03FC0C516F4D}"/>
              </a:ext>
            </a:extLst>
          </p:cNvPr>
          <p:cNvSpPr>
            <a:spLocks noGrp="1"/>
          </p:cNvSpPr>
          <p:nvPr>
            <p:ph type="sldNum" sz="quarter" idx="12"/>
          </p:nvPr>
        </p:nvSpPr>
        <p:spPr>
          <a:xfrm>
            <a:off x="9304283" y="6450241"/>
            <a:ext cx="2743200" cy="365125"/>
          </a:xfrm>
        </p:spPr>
        <p:txBody>
          <a:bodyPr/>
          <a:lstStyle>
            <a:lvl1pPr>
              <a:defRPr sz="1200">
                <a:latin typeface="Gilroy-Regular" panose="00000500000000000000" pitchFamily="2" charset="0"/>
              </a:defRPr>
            </a:lvl1pPr>
          </a:lstStyle>
          <a:p>
            <a:fld id="{D1D6ED88-3662-4767-8108-3D34BDB7CBE2}" type="slidenum">
              <a:rPr lang="en-US" smtClean="0"/>
              <a:pPr/>
              <a:t>‹#›</a:t>
            </a:fld>
            <a:endParaRPr lang="en-US"/>
          </a:p>
        </p:txBody>
      </p:sp>
      <p:sp>
        <p:nvSpPr>
          <p:cNvPr id="7" name="Rectangle 6">
            <a:extLst>
              <a:ext uri="{FF2B5EF4-FFF2-40B4-BE49-F238E27FC236}">
                <a16:creationId xmlns:a16="http://schemas.microsoft.com/office/drawing/2014/main" id="{7322BD6C-DDA5-B58F-DA7D-83AAEF432BA7}"/>
              </a:ext>
            </a:extLst>
          </p:cNvPr>
          <p:cNvSpPr/>
          <p:nvPr userDrawn="1"/>
        </p:nvSpPr>
        <p:spPr>
          <a:xfrm>
            <a:off x="10127974" y="-1"/>
            <a:ext cx="2064026" cy="954157"/>
          </a:xfrm>
          <a:prstGeom prst="rect">
            <a:avLst/>
          </a:prstGeom>
          <a:solidFill>
            <a:srgbClr val="2C3B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AF3DFA-3D14-FD4F-E420-A9F001B1C549}"/>
              </a:ext>
            </a:extLst>
          </p:cNvPr>
          <p:cNvSpPr>
            <a:spLocks noGrp="1"/>
          </p:cNvSpPr>
          <p:nvPr>
            <p:ph type="title"/>
          </p:nvPr>
        </p:nvSpPr>
        <p:spPr>
          <a:xfrm>
            <a:off x="430696" y="240038"/>
            <a:ext cx="9528313" cy="755858"/>
          </a:xfrm>
        </p:spPr>
        <p:txBody>
          <a:bodyPr/>
          <a:lstStyle>
            <a:lvl1pPr>
              <a:defRPr b="0">
                <a:solidFill>
                  <a:schemeClr val="bg1"/>
                </a:solidFill>
                <a:latin typeface="Gilroy-Bold" panose="00000800000000000000" pitchFamily="2" charset="0"/>
              </a:defRPr>
            </a:lvl1pPr>
          </a:lstStyle>
          <a:p>
            <a:r>
              <a:rPr lang="en-US" dirty="0"/>
              <a:t>Click to edit Master title style</a:t>
            </a:r>
          </a:p>
        </p:txBody>
      </p:sp>
      <p:pic>
        <p:nvPicPr>
          <p:cNvPr id="12" name="Picture 11" descr="A black and white logo&#10;&#10;Description automatically generated">
            <a:extLst>
              <a:ext uri="{FF2B5EF4-FFF2-40B4-BE49-F238E27FC236}">
                <a16:creationId xmlns:a16="http://schemas.microsoft.com/office/drawing/2014/main" id="{C31D6DC6-C5C4-977C-7ECF-276446AF5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3580" y="224658"/>
            <a:ext cx="1452326" cy="542761"/>
          </a:xfrm>
          <a:prstGeom prst="rect">
            <a:avLst/>
          </a:prstGeom>
        </p:spPr>
      </p:pic>
    </p:spTree>
    <p:extLst>
      <p:ext uri="{BB962C8B-B14F-4D97-AF65-F5344CB8AC3E}">
        <p14:creationId xmlns:p14="http://schemas.microsoft.com/office/powerpoint/2010/main" val="24651694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09264-A540-CBC7-569A-CBD4285A7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3BCE4-D405-8BCB-785A-75F020B3D8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F2A222-2749-0692-7643-C51BE38A3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9834C-65B2-4DB0-8FDC-88ED3EB8E2C3}"/>
              </a:ext>
            </a:extLst>
          </p:cNvPr>
          <p:cNvSpPr>
            <a:spLocks noGrp="1"/>
          </p:cNvSpPr>
          <p:nvPr>
            <p:ph type="dt" sz="half" idx="10"/>
          </p:nvPr>
        </p:nvSpPr>
        <p:spPr>
          <a:xfrm>
            <a:off x="838200" y="6356350"/>
            <a:ext cx="2743200" cy="365125"/>
          </a:xfrm>
          <a:prstGeom prst="rect">
            <a:avLst/>
          </a:prstGeom>
        </p:spPr>
        <p:txBody>
          <a:bodyPr/>
          <a:lstStyle/>
          <a:p>
            <a:fld id="{0D744B73-7063-4A6C-8EE9-14BC88E0A9A9}" type="datetime1">
              <a:rPr lang="en-US" smtClean="0"/>
              <a:t>10/24/2024</a:t>
            </a:fld>
            <a:endParaRPr lang="en-US"/>
          </a:p>
        </p:txBody>
      </p:sp>
      <p:sp>
        <p:nvSpPr>
          <p:cNvPr id="6" name="Footer Placeholder 5">
            <a:extLst>
              <a:ext uri="{FF2B5EF4-FFF2-40B4-BE49-F238E27FC236}">
                <a16:creationId xmlns:a16="http://schemas.microsoft.com/office/drawing/2014/main" id="{B2E4C5B9-7440-B8B4-A998-E43E92951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E1643B-B811-161A-3748-732BEFDAF21E}"/>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783971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FDFC-8B63-5EF3-8008-10D945F644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9DB5A8-9AE3-0C6B-6501-9444A55EB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BC257-06E8-48D4-CEC3-A9007CF3F48A}"/>
              </a:ext>
            </a:extLst>
          </p:cNvPr>
          <p:cNvSpPr>
            <a:spLocks noGrp="1"/>
          </p:cNvSpPr>
          <p:nvPr>
            <p:ph type="dt" sz="half" idx="10"/>
          </p:nvPr>
        </p:nvSpPr>
        <p:spPr>
          <a:xfrm>
            <a:off x="838200" y="6356350"/>
            <a:ext cx="2743200" cy="365125"/>
          </a:xfrm>
          <a:prstGeom prst="rect">
            <a:avLst/>
          </a:prstGeom>
        </p:spPr>
        <p:txBody>
          <a:bodyPr/>
          <a:lstStyle/>
          <a:p>
            <a:fld id="{75965A6E-AB93-410A-9BFE-A74C39C0DDAD}" type="datetime1">
              <a:rPr lang="en-US" smtClean="0"/>
              <a:t>10/24/2024</a:t>
            </a:fld>
            <a:endParaRPr lang="en-US"/>
          </a:p>
        </p:txBody>
      </p:sp>
      <p:sp>
        <p:nvSpPr>
          <p:cNvPr id="5" name="Footer Placeholder 4">
            <a:extLst>
              <a:ext uri="{FF2B5EF4-FFF2-40B4-BE49-F238E27FC236}">
                <a16:creationId xmlns:a16="http://schemas.microsoft.com/office/drawing/2014/main" id="{82F03BBB-DBBB-B927-9BEB-73DA53D9B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861DA1-81CB-9E02-4252-CB494E2398CC}"/>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2864267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FE9BA7-EAFB-6F18-8E13-468F831BAE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94E961-339C-9FC9-AAD0-EF1193BBCD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4AFAF-6DB9-734B-55B6-AA04B01E3A6A}"/>
              </a:ext>
            </a:extLst>
          </p:cNvPr>
          <p:cNvSpPr>
            <a:spLocks noGrp="1"/>
          </p:cNvSpPr>
          <p:nvPr>
            <p:ph type="dt" sz="half" idx="10"/>
          </p:nvPr>
        </p:nvSpPr>
        <p:spPr>
          <a:xfrm>
            <a:off x="838200" y="6356350"/>
            <a:ext cx="2743200" cy="365125"/>
          </a:xfrm>
          <a:prstGeom prst="rect">
            <a:avLst/>
          </a:prstGeom>
        </p:spPr>
        <p:txBody>
          <a:bodyPr/>
          <a:lstStyle/>
          <a:p>
            <a:fld id="{A667CE2A-75C2-4E63-8917-50E8B61A8994}" type="datetime1">
              <a:rPr lang="en-US" smtClean="0"/>
              <a:t>10/24/2024</a:t>
            </a:fld>
            <a:endParaRPr lang="en-US"/>
          </a:p>
        </p:txBody>
      </p:sp>
      <p:sp>
        <p:nvSpPr>
          <p:cNvPr id="5" name="Footer Placeholder 4">
            <a:extLst>
              <a:ext uri="{FF2B5EF4-FFF2-40B4-BE49-F238E27FC236}">
                <a16:creationId xmlns:a16="http://schemas.microsoft.com/office/drawing/2014/main" id="{B5A0970C-3F01-05AC-D7DC-DE6C4CFE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61FD7D-6EE2-1B04-D835-2681F0AEF8BC}"/>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281567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descr="A blurry image of a grey sky&#10;&#10;Description automatically generated">
            <a:extLst>
              <a:ext uri="{FF2B5EF4-FFF2-40B4-BE49-F238E27FC236}">
                <a16:creationId xmlns:a16="http://schemas.microsoft.com/office/drawing/2014/main" id="{94F7BB3A-896B-CA9E-AB1A-D81041354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32" b="27681"/>
          <a:stretch/>
        </p:blipFill>
        <p:spPr>
          <a:xfrm>
            <a:off x="0" y="-1"/>
            <a:ext cx="12192000" cy="1261242"/>
          </a:xfrm>
          <a:prstGeom prst="rect">
            <a:avLst/>
          </a:prstGeom>
        </p:spPr>
      </p:pic>
      <p:sp>
        <p:nvSpPr>
          <p:cNvPr id="3" name="Content Placeholder 2">
            <a:extLst>
              <a:ext uri="{FF2B5EF4-FFF2-40B4-BE49-F238E27FC236}">
                <a16:creationId xmlns:a16="http://schemas.microsoft.com/office/drawing/2014/main" id="{3951EF74-7A8B-9AC4-2BD5-C3B7E0CA906E}"/>
              </a:ext>
            </a:extLst>
          </p:cNvPr>
          <p:cNvSpPr>
            <a:spLocks noGrp="1"/>
          </p:cNvSpPr>
          <p:nvPr>
            <p:ph idx="1"/>
          </p:nvPr>
        </p:nvSpPr>
        <p:spPr>
          <a:xfrm>
            <a:off x="430696" y="1501280"/>
            <a:ext cx="10515600" cy="4351338"/>
          </a:xfrm>
        </p:spPr>
        <p:txBody>
          <a:bodyPr/>
          <a:lstStyle>
            <a:lvl1pPr>
              <a:spcBef>
                <a:spcPts val="1200"/>
              </a:spcBef>
              <a:defRPr sz="2600">
                <a:latin typeface="Gilroy-Regular" panose="00000500000000000000" pitchFamily="2" charset="0"/>
              </a:defRPr>
            </a:lvl1pPr>
            <a:lvl2pPr>
              <a:defRPr>
                <a:latin typeface="Gilroy-Regular" panose="00000500000000000000" pitchFamily="2" charset="0"/>
              </a:defRPr>
            </a:lvl2pPr>
            <a:lvl3pPr>
              <a:defRPr>
                <a:latin typeface="Gilroy-Regular" panose="00000500000000000000" pitchFamily="2" charset="0"/>
              </a:defRPr>
            </a:lvl3pPr>
            <a:lvl4pPr>
              <a:defRPr>
                <a:latin typeface="Gilroy-Regular" panose="00000500000000000000" pitchFamily="2" charset="0"/>
              </a:defRPr>
            </a:lvl4pPr>
            <a:lvl5pPr>
              <a:defRPr>
                <a:latin typeface="Gilroy-Regular"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F04DB4-C0E6-D429-CCF0-03FC0C516F4D}"/>
              </a:ext>
            </a:extLst>
          </p:cNvPr>
          <p:cNvSpPr>
            <a:spLocks noGrp="1"/>
          </p:cNvSpPr>
          <p:nvPr>
            <p:ph type="sldNum" sz="quarter" idx="12"/>
          </p:nvPr>
        </p:nvSpPr>
        <p:spPr>
          <a:xfrm>
            <a:off x="9304283" y="6450241"/>
            <a:ext cx="2743200" cy="365125"/>
          </a:xfrm>
        </p:spPr>
        <p:txBody>
          <a:bodyPr/>
          <a:lstStyle>
            <a:lvl1pPr>
              <a:defRPr sz="1200">
                <a:latin typeface="Gilroy-Regular" panose="00000500000000000000" pitchFamily="2" charset="0"/>
              </a:defRPr>
            </a:lvl1pPr>
          </a:lstStyle>
          <a:p>
            <a:fld id="{D1D6ED88-3662-4767-8108-3D34BDB7CBE2}" type="slidenum">
              <a:rPr lang="en-US" smtClean="0"/>
              <a:pPr/>
              <a:t>‹#›</a:t>
            </a:fld>
            <a:endParaRPr lang="en-US"/>
          </a:p>
        </p:txBody>
      </p:sp>
      <p:sp>
        <p:nvSpPr>
          <p:cNvPr id="7" name="Rectangle 6">
            <a:extLst>
              <a:ext uri="{FF2B5EF4-FFF2-40B4-BE49-F238E27FC236}">
                <a16:creationId xmlns:a16="http://schemas.microsoft.com/office/drawing/2014/main" id="{7322BD6C-DDA5-B58F-DA7D-83AAEF432BA7}"/>
              </a:ext>
            </a:extLst>
          </p:cNvPr>
          <p:cNvSpPr/>
          <p:nvPr userDrawn="1"/>
        </p:nvSpPr>
        <p:spPr>
          <a:xfrm>
            <a:off x="10127974" y="-1"/>
            <a:ext cx="2064026" cy="1239547"/>
          </a:xfrm>
          <a:prstGeom prst="rect">
            <a:avLst/>
          </a:prstGeom>
          <a:solidFill>
            <a:srgbClr val="2C3B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AF3DFA-3D14-FD4F-E420-A9F001B1C549}"/>
              </a:ext>
            </a:extLst>
          </p:cNvPr>
          <p:cNvSpPr>
            <a:spLocks noGrp="1"/>
          </p:cNvSpPr>
          <p:nvPr>
            <p:ph type="title"/>
          </p:nvPr>
        </p:nvSpPr>
        <p:spPr>
          <a:xfrm>
            <a:off x="430696" y="483688"/>
            <a:ext cx="9528313" cy="755858"/>
          </a:xfrm>
        </p:spPr>
        <p:txBody>
          <a:bodyPr anchor="b" anchorCtr="0"/>
          <a:lstStyle>
            <a:lvl1pPr>
              <a:defRPr b="1">
                <a:solidFill>
                  <a:schemeClr val="bg1"/>
                </a:solidFill>
                <a:latin typeface="Gilroy-Bold" panose="00000800000000000000" pitchFamily="2" charset="0"/>
              </a:defRPr>
            </a:lvl1pPr>
          </a:lstStyle>
          <a:p>
            <a:r>
              <a:rPr lang="en-US" dirty="0"/>
              <a:t>Click to edit Master title style</a:t>
            </a:r>
          </a:p>
        </p:txBody>
      </p:sp>
      <p:pic>
        <p:nvPicPr>
          <p:cNvPr id="4" name="Picture 3" descr="A black and white logo&#10;&#10;Description automatically generated">
            <a:extLst>
              <a:ext uri="{FF2B5EF4-FFF2-40B4-BE49-F238E27FC236}">
                <a16:creationId xmlns:a16="http://schemas.microsoft.com/office/drawing/2014/main" id="{BAC6196F-1FA4-8B25-E456-F3420D3A71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3763" y="348391"/>
            <a:ext cx="1452326" cy="542761"/>
          </a:xfrm>
          <a:prstGeom prst="rect">
            <a:avLst/>
          </a:prstGeom>
        </p:spPr>
      </p:pic>
    </p:spTree>
    <p:extLst>
      <p:ext uri="{BB962C8B-B14F-4D97-AF65-F5344CB8AC3E}">
        <p14:creationId xmlns:p14="http://schemas.microsoft.com/office/powerpoint/2010/main" val="1937221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0BC60-EF20-2077-B1AA-B896C84CF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C2BDD6-2469-D33F-0DB7-A606822700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D64A84-8016-0D3F-92F7-9A6C1BD3533E}"/>
              </a:ext>
            </a:extLst>
          </p:cNvPr>
          <p:cNvSpPr>
            <a:spLocks noGrp="1"/>
          </p:cNvSpPr>
          <p:nvPr>
            <p:ph type="dt" sz="half" idx="10"/>
          </p:nvPr>
        </p:nvSpPr>
        <p:spPr>
          <a:xfrm>
            <a:off x="838200" y="6356350"/>
            <a:ext cx="2743200" cy="365125"/>
          </a:xfrm>
          <a:prstGeom prst="rect">
            <a:avLst/>
          </a:prstGeom>
        </p:spPr>
        <p:txBody>
          <a:bodyPr/>
          <a:lstStyle/>
          <a:p>
            <a:fld id="{D6E60957-9533-4A60-9DFD-C04E99876D1C}" type="datetime1">
              <a:rPr lang="en-US" smtClean="0"/>
              <a:t>10/24/2024</a:t>
            </a:fld>
            <a:endParaRPr lang="en-US"/>
          </a:p>
        </p:txBody>
      </p:sp>
      <p:sp>
        <p:nvSpPr>
          <p:cNvPr id="5" name="Footer Placeholder 4">
            <a:extLst>
              <a:ext uri="{FF2B5EF4-FFF2-40B4-BE49-F238E27FC236}">
                <a16:creationId xmlns:a16="http://schemas.microsoft.com/office/drawing/2014/main" id="{CDD4AFF4-3432-9279-5EC7-0676B2A91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BF57D2-462A-FFE5-6E9C-6C1B8C392B21}"/>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3309703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3EE0D-6824-C8CB-AA6A-FE13586377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43B0CA-4E2F-5270-FA1A-D4A455373F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1846A4-89A2-5818-1A4C-BA836133783C}"/>
              </a:ext>
            </a:extLst>
          </p:cNvPr>
          <p:cNvSpPr>
            <a:spLocks noGrp="1"/>
          </p:cNvSpPr>
          <p:nvPr>
            <p:ph type="dt" sz="half" idx="10"/>
          </p:nvPr>
        </p:nvSpPr>
        <p:spPr>
          <a:xfrm>
            <a:off x="838200" y="6356350"/>
            <a:ext cx="2743200" cy="365125"/>
          </a:xfrm>
          <a:prstGeom prst="rect">
            <a:avLst/>
          </a:prstGeom>
        </p:spPr>
        <p:txBody>
          <a:bodyPr/>
          <a:lstStyle/>
          <a:p>
            <a:fld id="{6DDAC637-0BDD-443F-9DA4-5EECECAA02F1}" type="datetime1">
              <a:rPr lang="en-US" smtClean="0"/>
              <a:t>10/24/2024</a:t>
            </a:fld>
            <a:endParaRPr lang="en-US"/>
          </a:p>
        </p:txBody>
      </p:sp>
      <p:sp>
        <p:nvSpPr>
          <p:cNvPr id="5" name="Footer Placeholder 4">
            <a:extLst>
              <a:ext uri="{FF2B5EF4-FFF2-40B4-BE49-F238E27FC236}">
                <a16:creationId xmlns:a16="http://schemas.microsoft.com/office/drawing/2014/main" id="{95435462-E154-D0B6-456F-1939C1EEFF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264817-6E92-EA77-B0CA-09D1ACAB98CD}"/>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40044806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9E44-B699-49D4-02E7-41E37AF5F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0A7AE-3B2B-1457-4DEC-E9DB4D892739}"/>
              </a:ext>
            </a:extLst>
          </p:cNvPr>
          <p:cNvSpPr>
            <a:spLocks noGrp="1"/>
          </p:cNvSpPr>
          <p:nvPr>
            <p:ph sz="half" idx="1"/>
          </p:nvPr>
        </p:nvSpPr>
        <p:spPr>
          <a:xfrm>
            <a:off x="525463" y="137368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E053D4-6E30-7EAD-B6B6-9785E5E7C9F0}"/>
              </a:ext>
            </a:extLst>
          </p:cNvPr>
          <p:cNvSpPr>
            <a:spLocks noGrp="1"/>
          </p:cNvSpPr>
          <p:nvPr>
            <p:ph sz="half" idx="2"/>
          </p:nvPr>
        </p:nvSpPr>
        <p:spPr>
          <a:xfrm>
            <a:off x="6172200" y="1373680"/>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7FDCB11-F9CE-A887-B675-D921D84A7A24}"/>
              </a:ext>
            </a:extLst>
          </p:cNvPr>
          <p:cNvSpPr>
            <a:spLocks noGrp="1"/>
          </p:cNvSpPr>
          <p:nvPr>
            <p:ph type="dt" sz="half" idx="10"/>
          </p:nvPr>
        </p:nvSpPr>
        <p:spPr>
          <a:xfrm>
            <a:off x="838200" y="6356350"/>
            <a:ext cx="2743200" cy="365125"/>
          </a:xfrm>
          <a:prstGeom prst="rect">
            <a:avLst/>
          </a:prstGeom>
        </p:spPr>
        <p:txBody>
          <a:bodyPr/>
          <a:lstStyle/>
          <a:p>
            <a:fld id="{24AB508D-9152-4502-9FDE-3AAA72D7CFB4}" type="datetime1">
              <a:rPr lang="en-US" smtClean="0"/>
              <a:t>10/24/2024</a:t>
            </a:fld>
            <a:endParaRPr lang="en-US"/>
          </a:p>
        </p:txBody>
      </p:sp>
      <p:sp>
        <p:nvSpPr>
          <p:cNvPr id="6" name="Footer Placeholder 5">
            <a:extLst>
              <a:ext uri="{FF2B5EF4-FFF2-40B4-BE49-F238E27FC236}">
                <a16:creationId xmlns:a16="http://schemas.microsoft.com/office/drawing/2014/main" id="{BF2FEFC5-A05B-DC9C-0F13-6803598C69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AB772D-444A-5F40-6E86-31AFD6C0C730}"/>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381119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5019-B53F-59B1-5C91-D06340F7CAEA}"/>
              </a:ext>
            </a:extLst>
          </p:cNvPr>
          <p:cNvSpPr>
            <a:spLocks noGrp="1"/>
          </p:cNvSpPr>
          <p:nvPr>
            <p:ph type="title"/>
          </p:nvPr>
        </p:nvSpPr>
        <p:spPr>
          <a:xfrm>
            <a:off x="440397" y="-4584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E48DE7D-F7D3-A85A-973F-25729F0B16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4BEF1-9D04-3B9C-393C-9F18537BBA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884CF3-8E7B-5EDE-87E0-CFBC5E6961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9EA9F2-76CE-ABAA-0DFB-D12B33131D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A818EA-3136-496A-DEFE-FA44C13C855B}"/>
              </a:ext>
            </a:extLst>
          </p:cNvPr>
          <p:cNvSpPr>
            <a:spLocks noGrp="1"/>
          </p:cNvSpPr>
          <p:nvPr>
            <p:ph type="dt" sz="half" idx="10"/>
          </p:nvPr>
        </p:nvSpPr>
        <p:spPr>
          <a:xfrm>
            <a:off x="838200" y="6356350"/>
            <a:ext cx="2743200" cy="365125"/>
          </a:xfrm>
          <a:prstGeom prst="rect">
            <a:avLst/>
          </a:prstGeom>
        </p:spPr>
        <p:txBody>
          <a:bodyPr/>
          <a:lstStyle/>
          <a:p>
            <a:fld id="{99BBC0D0-DEDC-4EE7-B974-41FBAA011EF8}" type="datetime1">
              <a:rPr lang="en-US" smtClean="0"/>
              <a:t>10/24/2024</a:t>
            </a:fld>
            <a:endParaRPr lang="en-US"/>
          </a:p>
        </p:txBody>
      </p:sp>
      <p:sp>
        <p:nvSpPr>
          <p:cNvPr id="8" name="Footer Placeholder 7">
            <a:extLst>
              <a:ext uri="{FF2B5EF4-FFF2-40B4-BE49-F238E27FC236}">
                <a16:creationId xmlns:a16="http://schemas.microsoft.com/office/drawing/2014/main" id="{4639FAC9-BADD-0C24-6287-054E8828C1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C36730-6ED9-B8A4-A3F4-D374CAE9598D}"/>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899151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528D-CB5E-362C-0029-79DA4277F1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47271E-B8C0-421C-CA3A-2C5F30C048AA}"/>
              </a:ext>
            </a:extLst>
          </p:cNvPr>
          <p:cNvSpPr>
            <a:spLocks noGrp="1"/>
          </p:cNvSpPr>
          <p:nvPr>
            <p:ph type="dt" sz="half" idx="10"/>
          </p:nvPr>
        </p:nvSpPr>
        <p:spPr>
          <a:xfrm>
            <a:off x="838200" y="6356350"/>
            <a:ext cx="2743200" cy="365125"/>
          </a:xfrm>
          <a:prstGeom prst="rect">
            <a:avLst/>
          </a:prstGeom>
        </p:spPr>
        <p:txBody>
          <a:bodyPr/>
          <a:lstStyle/>
          <a:p>
            <a:fld id="{4395EE4D-0F3B-4976-9AC6-4FE80A9C5054}" type="datetime1">
              <a:rPr lang="en-US" smtClean="0"/>
              <a:t>10/24/2024</a:t>
            </a:fld>
            <a:endParaRPr lang="en-US"/>
          </a:p>
        </p:txBody>
      </p:sp>
      <p:sp>
        <p:nvSpPr>
          <p:cNvPr id="4" name="Footer Placeholder 3">
            <a:extLst>
              <a:ext uri="{FF2B5EF4-FFF2-40B4-BE49-F238E27FC236}">
                <a16:creationId xmlns:a16="http://schemas.microsoft.com/office/drawing/2014/main" id="{8A4AFF0D-0A03-6527-434D-C3F7F16A4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B36984-6371-33AA-FDEA-E4E18ACB63F1}"/>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3079687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A59191-7921-2BF1-36AF-5898527F59AF}"/>
              </a:ext>
            </a:extLst>
          </p:cNvPr>
          <p:cNvSpPr>
            <a:spLocks noGrp="1"/>
          </p:cNvSpPr>
          <p:nvPr>
            <p:ph type="dt" sz="half" idx="10"/>
          </p:nvPr>
        </p:nvSpPr>
        <p:spPr>
          <a:xfrm>
            <a:off x="838200" y="6356350"/>
            <a:ext cx="2743200" cy="365125"/>
          </a:xfrm>
          <a:prstGeom prst="rect">
            <a:avLst/>
          </a:prstGeom>
        </p:spPr>
        <p:txBody>
          <a:bodyPr/>
          <a:lstStyle/>
          <a:p>
            <a:fld id="{E0B1C080-84B1-4C7C-8613-213FDB67A9EF}" type="datetime1">
              <a:rPr lang="en-US" smtClean="0"/>
              <a:t>10/24/2024</a:t>
            </a:fld>
            <a:endParaRPr lang="en-US"/>
          </a:p>
        </p:txBody>
      </p:sp>
      <p:sp>
        <p:nvSpPr>
          <p:cNvPr id="3" name="Footer Placeholder 2">
            <a:extLst>
              <a:ext uri="{FF2B5EF4-FFF2-40B4-BE49-F238E27FC236}">
                <a16:creationId xmlns:a16="http://schemas.microsoft.com/office/drawing/2014/main" id="{550803DB-0E1A-EAB8-DD9B-3F734C87A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EEC21C8-88F5-A650-609C-4535EDD30324}"/>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1164847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46A62-2E61-BE6B-3243-B6E0540092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1BBE4C-BC58-C701-26B5-E5D8E8BFB49D}"/>
              </a:ext>
            </a:extLst>
          </p:cNvPr>
          <p:cNvSpPr>
            <a:spLocks noGrp="1"/>
          </p:cNvSpPr>
          <p:nvPr>
            <p:ph idx="1"/>
          </p:nvPr>
        </p:nvSpPr>
        <p:spPr>
          <a:xfrm>
            <a:off x="5180012" y="13342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1041CA-D604-B26E-00FF-98A8AF76E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17967-C66E-3B39-093C-293550734B28}"/>
              </a:ext>
            </a:extLst>
          </p:cNvPr>
          <p:cNvSpPr>
            <a:spLocks noGrp="1"/>
          </p:cNvSpPr>
          <p:nvPr>
            <p:ph type="dt" sz="half" idx="10"/>
          </p:nvPr>
        </p:nvSpPr>
        <p:spPr>
          <a:xfrm>
            <a:off x="838200" y="6356350"/>
            <a:ext cx="2743200" cy="365125"/>
          </a:xfrm>
          <a:prstGeom prst="rect">
            <a:avLst/>
          </a:prstGeom>
        </p:spPr>
        <p:txBody>
          <a:bodyPr/>
          <a:lstStyle/>
          <a:p>
            <a:fld id="{5D517A20-810C-4CC7-B75C-5388B995F16C}" type="datetime1">
              <a:rPr lang="en-US" smtClean="0"/>
              <a:t>10/24/2024</a:t>
            </a:fld>
            <a:endParaRPr lang="en-US"/>
          </a:p>
        </p:txBody>
      </p:sp>
      <p:sp>
        <p:nvSpPr>
          <p:cNvPr id="6" name="Footer Placeholder 5">
            <a:extLst>
              <a:ext uri="{FF2B5EF4-FFF2-40B4-BE49-F238E27FC236}">
                <a16:creationId xmlns:a16="http://schemas.microsoft.com/office/drawing/2014/main" id="{CE96D6D9-5B7B-EEAA-C17E-BD144F2C35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A62FDA-BD8E-3A26-8C09-1DE5C766B0E2}"/>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37996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blurry image of a grey sky&#10;&#10;Description automatically generated">
            <a:extLst>
              <a:ext uri="{FF2B5EF4-FFF2-40B4-BE49-F238E27FC236}">
                <a16:creationId xmlns:a16="http://schemas.microsoft.com/office/drawing/2014/main" id="{1714987D-94E7-5BC3-90B1-61FABCCF10EA}"/>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6232" b="27681"/>
          <a:stretch/>
        </p:blipFill>
        <p:spPr>
          <a:xfrm>
            <a:off x="0" y="-1"/>
            <a:ext cx="12192000" cy="976954"/>
          </a:xfrm>
          <a:prstGeom prst="rect">
            <a:avLst/>
          </a:prstGeom>
        </p:spPr>
      </p:pic>
      <p:sp>
        <p:nvSpPr>
          <p:cNvPr id="10" name="Rectangle 9">
            <a:extLst>
              <a:ext uri="{FF2B5EF4-FFF2-40B4-BE49-F238E27FC236}">
                <a16:creationId xmlns:a16="http://schemas.microsoft.com/office/drawing/2014/main" id="{8D46E6B3-5DC0-B69E-AED7-269DFBDCE407}"/>
              </a:ext>
            </a:extLst>
          </p:cNvPr>
          <p:cNvSpPr/>
          <p:nvPr userDrawn="1"/>
        </p:nvSpPr>
        <p:spPr>
          <a:xfrm>
            <a:off x="10127974" y="-1"/>
            <a:ext cx="2064026" cy="954157"/>
          </a:xfrm>
          <a:prstGeom prst="rect">
            <a:avLst/>
          </a:prstGeom>
          <a:solidFill>
            <a:srgbClr val="2C3B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0366616-E52F-5034-80D2-EA07E41B54EB}"/>
              </a:ext>
            </a:extLst>
          </p:cNvPr>
          <p:cNvSpPr>
            <a:spLocks noGrp="1"/>
          </p:cNvSpPr>
          <p:nvPr>
            <p:ph type="title"/>
          </p:nvPr>
        </p:nvSpPr>
        <p:spPr>
          <a:xfrm>
            <a:off x="417786" y="216762"/>
            <a:ext cx="10515600" cy="8080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A3043C-2CFD-CE13-DAC7-CFB6D68D5541}"/>
              </a:ext>
            </a:extLst>
          </p:cNvPr>
          <p:cNvSpPr>
            <a:spLocks noGrp="1"/>
          </p:cNvSpPr>
          <p:nvPr>
            <p:ph type="body" idx="1"/>
          </p:nvPr>
        </p:nvSpPr>
        <p:spPr>
          <a:xfrm>
            <a:off x="417786" y="1342149"/>
            <a:ext cx="10515600" cy="4351338"/>
          </a:xfrm>
          <a:prstGeom prst="rect">
            <a:avLst/>
          </a:prstGeom>
        </p:spPr>
        <p:txBody>
          <a:bodyPr vert="horz" lIns="91440" tIns="45720" rIns="91440" bIns="45720" rtlCol="0">
            <a:normAutofit/>
          </a:body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22CE28E-7325-5B65-DCE4-2EAA2F7D802E}"/>
              </a:ext>
            </a:extLst>
          </p:cNvPr>
          <p:cNvSpPr>
            <a:spLocks noGrp="1"/>
          </p:cNvSpPr>
          <p:nvPr>
            <p:ph type="sldNum" sz="quarter" idx="4"/>
          </p:nvPr>
        </p:nvSpPr>
        <p:spPr>
          <a:xfrm>
            <a:off x="9304282" y="63959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6ED88-3662-4767-8108-3D34BDB7CBE2}" type="slidenum">
              <a:rPr lang="en-US" smtClean="0"/>
              <a:t>‹#›</a:t>
            </a:fld>
            <a:endParaRPr lang="en-US"/>
          </a:p>
        </p:txBody>
      </p:sp>
      <p:pic>
        <p:nvPicPr>
          <p:cNvPr id="15" name="Picture 14" descr="A black and white logo&#10;&#10;Description automatically generated">
            <a:extLst>
              <a:ext uri="{FF2B5EF4-FFF2-40B4-BE49-F238E27FC236}">
                <a16:creationId xmlns:a16="http://schemas.microsoft.com/office/drawing/2014/main" id="{89684D78-09B5-CCF9-9A09-2AB3E6B5BD9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473580" y="224658"/>
            <a:ext cx="1452326" cy="542761"/>
          </a:xfrm>
          <a:prstGeom prst="rect">
            <a:avLst/>
          </a:prstGeom>
        </p:spPr>
      </p:pic>
    </p:spTree>
    <p:extLst>
      <p:ext uri="{BB962C8B-B14F-4D97-AF65-F5344CB8AC3E}">
        <p14:creationId xmlns:p14="http://schemas.microsoft.com/office/powerpoint/2010/main" val="4036432627"/>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49"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lang="en-US" sz="4400" b="1" kern="1200" dirty="0">
          <a:solidFill>
            <a:schemeClr val="bg1"/>
          </a:solidFill>
          <a:latin typeface="Gilroy-Bold" panose="00000800000000000000" pitchFamily="2" charset="0"/>
          <a:ea typeface="+mj-ea"/>
          <a:cs typeface="+mj-cs"/>
        </a:defRPr>
      </a:lvl1pPr>
    </p:titleStyle>
    <p:bodyStyle>
      <a:lvl1pPr marL="228600" indent="-228600" algn="l" defTabSz="914400" rtl="0" eaLnBrk="1" latinLnBrk="0" hangingPunct="1">
        <a:lnSpc>
          <a:spcPct val="90000"/>
        </a:lnSpc>
        <a:spcBef>
          <a:spcPts val="1200"/>
        </a:spcBef>
        <a:buFont typeface="Arial" panose="020B0604020202020204" pitchFamily="34" charset="0"/>
        <a:buChar char="•"/>
        <a:defRPr lang="en-US" sz="2600" kern="1200" dirty="0">
          <a:solidFill>
            <a:schemeClr val="tx1"/>
          </a:solidFill>
          <a:latin typeface="Gilroy-Regula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roy-Regula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roy-Regula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roy-Regula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roy-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1" userDrawn="1">
          <p15:clr>
            <a:srgbClr val="F26B43"/>
          </p15:clr>
        </p15:guide>
        <p15:guide id="3" orient="horz" pos="497" userDrawn="1">
          <p15:clr>
            <a:srgbClr val="F26B43"/>
          </p15:clr>
        </p15:guide>
        <p15:guide id="4" orient="horz" pos="10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smpbenefits.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A car on the road&#10;&#10;Description automatically generated">
            <a:extLst>
              <a:ext uri="{FF2B5EF4-FFF2-40B4-BE49-F238E27FC236}">
                <a16:creationId xmlns:a16="http://schemas.microsoft.com/office/drawing/2014/main" id="{4C6D190A-84E3-EE70-0DA0-A5D114BA7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2C2291AA-1E74-99E3-5DFC-12A37C2BA33B}"/>
              </a:ext>
            </a:extLst>
          </p:cNvPr>
          <p:cNvSpPr>
            <a:spLocks noGrp="1"/>
          </p:cNvSpPr>
          <p:nvPr>
            <p:ph type="ctrTitle"/>
          </p:nvPr>
        </p:nvSpPr>
        <p:spPr>
          <a:xfrm>
            <a:off x="904884" y="3053197"/>
            <a:ext cx="6964327" cy="2387600"/>
          </a:xfrm>
        </p:spPr>
        <p:txBody>
          <a:bodyPr anchor="t" anchorCtr="0">
            <a:normAutofit/>
          </a:bodyPr>
          <a:lstStyle/>
          <a:p>
            <a:pPr algn="l"/>
            <a:r>
              <a:rPr lang="en-US" dirty="0">
                <a:effectLst>
                  <a:outerShdw blurRad="50800" dist="38100" dir="2700000" algn="tl" rotWithShape="0">
                    <a:prstClr val="black">
                      <a:alpha val="40000"/>
                    </a:prstClr>
                  </a:outerShdw>
                </a:effectLst>
              </a:rPr>
              <a:t>2025 Benefits </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Open Enrollment</a:t>
            </a:r>
          </a:p>
        </p:txBody>
      </p:sp>
      <p:sp>
        <p:nvSpPr>
          <p:cNvPr id="3" name="Subtitle 2">
            <a:extLst>
              <a:ext uri="{FF2B5EF4-FFF2-40B4-BE49-F238E27FC236}">
                <a16:creationId xmlns:a16="http://schemas.microsoft.com/office/drawing/2014/main" id="{302F4F56-5A5D-7AFB-A217-66E725C72F09}"/>
              </a:ext>
            </a:extLst>
          </p:cNvPr>
          <p:cNvSpPr>
            <a:spLocks noGrp="1"/>
          </p:cNvSpPr>
          <p:nvPr>
            <p:ph type="subTitle" idx="1"/>
          </p:nvPr>
        </p:nvSpPr>
        <p:spPr>
          <a:xfrm>
            <a:off x="904884" y="5105343"/>
            <a:ext cx="9144000" cy="1655762"/>
          </a:xfrm>
        </p:spPr>
        <p:txBody>
          <a:bodyPr>
            <a:normAutofit/>
          </a:bodyPr>
          <a:lstStyle/>
          <a:p>
            <a:pPr algn="l"/>
            <a:r>
              <a:rPr lang="en-US" sz="2600" dirty="0">
                <a:solidFill>
                  <a:schemeClr val="bg1"/>
                </a:solidFill>
                <a:latin typeface="Gilroy-Bold" panose="00000800000000000000" pitchFamily="2" charset="0"/>
              </a:rPr>
              <a:t>Open Enrollment: </a:t>
            </a:r>
            <a:br>
              <a:rPr lang="en-US" sz="2600" dirty="0">
                <a:solidFill>
                  <a:schemeClr val="bg1"/>
                </a:solidFill>
                <a:latin typeface="Gilroy-Bold" panose="00000800000000000000" pitchFamily="2" charset="0"/>
              </a:rPr>
            </a:br>
            <a:r>
              <a:rPr lang="en-US" sz="2600" dirty="0">
                <a:solidFill>
                  <a:schemeClr val="bg1"/>
                </a:solidFill>
                <a:latin typeface="Gilroy-Bold" panose="00000800000000000000" pitchFamily="2" charset="0"/>
              </a:rPr>
              <a:t>November 4 – 15, 2024</a:t>
            </a:r>
          </a:p>
        </p:txBody>
      </p:sp>
      <p:pic>
        <p:nvPicPr>
          <p:cNvPr id="8" name="Picture 7" descr="A logo with blue text&#10;&#10;Description automatically generated">
            <a:extLst>
              <a:ext uri="{FF2B5EF4-FFF2-40B4-BE49-F238E27FC236}">
                <a16:creationId xmlns:a16="http://schemas.microsoft.com/office/drawing/2014/main" id="{7A1FD41C-A940-641E-D49E-416429D43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4281" y="363138"/>
            <a:ext cx="2342801" cy="874677"/>
          </a:xfrm>
          <a:prstGeom prst="rect">
            <a:avLst/>
          </a:prstGeom>
        </p:spPr>
      </p:pic>
    </p:spTree>
    <p:extLst>
      <p:ext uri="{BB962C8B-B14F-4D97-AF65-F5344CB8AC3E}">
        <p14:creationId xmlns:p14="http://schemas.microsoft.com/office/powerpoint/2010/main" val="1330895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969D30A9-2473-1250-0AD2-CBF31CEA8D44}"/>
              </a:ext>
            </a:extLst>
          </p:cNvPr>
          <p:cNvSpPr txBox="1">
            <a:spLocks/>
          </p:cNvSpPr>
          <p:nvPr/>
        </p:nvSpPr>
        <p:spPr>
          <a:xfrm>
            <a:off x="472914" y="2011929"/>
            <a:ext cx="5213184" cy="40381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latin typeface="Gilroy-Regular" panose="00000500000000000000" pitchFamily="2" charset="0"/>
            </a:endParaRPr>
          </a:p>
        </p:txBody>
      </p:sp>
      <p:sp>
        <p:nvSpPr>
          <p:cNvPr id="5" name="TextBox 4">
            <a:extLst>
              <a:ext uri="{FF2B5EF4-FFF2-40B4-BE49-F238E27FC236}">
                <a16:creationId xmlns:a16="http://schemas.microsoft.com/office/drawing/2014/main" id="{1CA8FA03-27FD-6508-8FED-C2C0D3FEC29E}"/>
              </a:ext>
            </a:extLst>
          </p:cNvPr>
          <p:cNvSpPr txBox="1"/>
          <p:nvPr/>
        </p:nvSpPr>
        <p:spPr>
          <a:xfrm>
            <a:off x="6495392" y="1655206"/>
            <a:ext cx="5370785" cy="4083169"/>
          </a:xfrm>
          <a:prstGeom prst="rect">
            <a:avLst/>
          </a:prstGeom>
          <a:solidFill>
            <a:srgbClr val="EEF2F7"/>
          </a:solidFill>
        </p:spPr>
        <p:txBody>
          <a:bodyPr wrap="square" lIns="182880" tIns="91440" rIns="182880" bIns="91440" rtlCol="0">
            <a:spAutoFit/>
          </a:bodyPr>
          <a:lstStyle/>
          <a:p>
            <a:pPr>
              <a:spcAft>
                <a:spcPts val="1000"/>
              </a:spcAft>
            </a:pPr>
            <a:r>
              <a:rPr lang="en-US" sz="2000" b="1" i="0" u="none" strike="noStrike" baseline="0" dirty="0">
                <a:solidFill>
                  <a:srgbClr val="2C3B4F"/>
                </a:solidFill>
                <a:latin typeface="Gilroy-Bold"/>
              </a:rPr>
              <a:t>All plans offer you the ability to </a:t>
            </a:r>
            <a:br>
              <a:rPr lang="en-US" sz="2000" b="1" i="0" u="none" strike="noStrike" baseline="0" dirty="0">
                <a:solidFill>
                  <a:srgbClr val="2C3B4F"/>
                </a:solidFill>
                <a:latin typeface="Gilroy-Bold"/>
              </a:rPr>
            </a:br>
            <a:r>
              <a:rPr lang="en-US" sz="2000" b="1" i="0" u="none" strike="noStrike" baseline="0" dirty="0">
                <a:solidFill>
                  <a:srgbClr val="2C3B4F"/>
                </a:solidFill>
                <a:latin typeface="Gilroy-Bold"/>
              </a:rPr>
              <a:t>get care from ANYWHERE!</a:t>
            </a:r>
            <a:br>
              <a:rPr lang="en-US" sz="2000" b="1" i="0" u="none" strike="noStrike" baseline="0" dirty="0">
                <a:solidFill>
                  <a:srgbClr val="2C3B4F"/>
                </a:solidFill>
                <a:latin typeface="Gilroy-Bold"/>
              </a:rPr>
            </a:br>
            <a:endParaRPr lang="en-US" sz="2000" b="1" i="0" u="none" strike="noStrike" baseline="0" dirty="0">
              <a:solidFill>
                <a:srgbClr val="2C3B4F"/>
              </a:solidFill>
              <a:latin typeface="Gilroy-Bold"/>
            </a:endParaRPr>
          </a:p>
          <a:p>
            <a:pPr>
              <a:spcAft>
                <a:spcPts val="1000"/>
              </a:spcAft>
            </a:pPr>
            <a:r>
              <a:rPr lang="en-US" sz="2000" i="0" u="none" strike="noStrike" baseline="0" dirty="0">
                <a:solidFill>
                  <a:srgbClr val="000000"/>
                </a:solidFill>
                <a:latin typeface="Gilroy-Regular"/>
              </a:rPr>
              <a:t>With Anthem’s </a:t>
            </a:r>
            <a:r>
              <a:rPr lang="en-US" sz="2000" b="1" i="0" u="none" strike="noStrike" baseline="0" dirty="0" err="1">
                <a:solidFill>
                  <a:srgbClr val="2C3B4F"/>
                </a:solidFill>
                <a:latin typeface="Gilroy-Bold"/>
              </a:rPr>
              <a:t>Sydney</a:t>
            </a:r>
            <a:r>
              <a:rPr lang="en-US" sz="2000" b="1" i="0" u="none" strike="noStrike" baseline="30000" dirty="0" err="1">
                <a:solidFill>
                  <a:srgbClr val="2C3B4F"/>
                </a:solidFill>
                <a:latin typeface="Gilroy-Bold"/>
              </a:rPr>
              <a:t>SM</a:t>
            </a:r>
            <a:r>
              <a:rPr lang="en-US" sz="2000" b="1" i="0" u="none" strike="noStrike" baseline="0" dirty="0">
                <a:solidFill>
                  <a:srgbClr val="2C3B4F"/>
                </a:solidFill>
                <a:latin typeface="Gilroy-Bold"/>
              </a:rPr>
              <a:t> Health App</a:t>
            </a:r>
            <a:r>
              <a:rPr lang="en-US" sz="2000" i="0" u="none" strike="noStrike" baseline="0" dirty="0">
                <a:solidFill>
                  <a:srgbClr val="000000"/>
                </a:solidFill>
                <a:latin typeface="Gilroy-Regular"/>
              </a:rPr>
              <a:t>, you can see doctors from anywhere. </a:t>
            </a:r>
          </a:p>
          <a:p>
            <a:pPr marL="342900" indent="-342900">
              <a:spcAft>
                <a:spcPts val="1000"/>
              </a:spcAft>
              <a:buClr>
                <a:srgbClr val="2C3B4F"/>
              </a:buClr>
              <a:buFont typeface="Arial" panose="020B0604020202020204" pitchFamily="34" charset="0"/>
              <a:buChar char="•"/>
            </a:pPr>
            <a:r>
              <a:rPr lang="en-US" sz="2000" b="1" i="0" u="none" strike="noStrike" baseline="0" dirty="0">
                <a:solidFill>
                  <a:srgbClr val="2C3B4F"/>
                </a:solidFill>
                <a:latin typeface="Gilroy-Bold"/>
              </a:rPr>
              <a:t>Need urgent care? </a:t>
            </a:r>
            <a:r>
              <a:rPr lang="en-US" sz="2000" i="0" u="none" strike="noStrike" baseline="0" dirty="0">
                <a:solidFill>
                  <a:srgbClr val="000000"/>
                </a:solidFill>
                <a:latin typeface="Gilroy-Bold" panose="00000800000000000000" pitchFamily="2" charset="0"/>
              </a:rPr>
              <a:t>Choose </a:t>
            </a:r>
            <a:r>
              <a:rPr lang="en-US" sz="2000" i="0" u="none" strike="noStrike" baseline="0" dirty="0" err="1">
                <a:solidFill>
                  <a:srgbClr val="000000"/>
                </a:solidFill>
                <a:latin typeface="Gilroy-Bold" panose="00000800000000000000" pitchFamily="2" charset="0"/>
              </a:rPr>
              <a:t>LiveHealth</a:t>
            </a:r>
            <a:r>
              <a:rPr lang="en-US" sz="2000" i="0" u="none" strike="noStrike" baseline="0" dirty="0">
                <a:solidFill>
                  <a:srgbClr val="000000"/>
                </a:solidFill>
                <a:latin typeface="Gilroy-Bold" panose="00000800000000000000" pitchFamily="2" charset="0"/>
              </a:rPr>
              <a:t> Online </a:t>
            </a:r>
            <a:r>
              <a:rPr lang="en-US" sz="2000" i="0" u="none" strike="noStrike" baseline="0" dirty="0">
                <a:solidFill>
                  <a:srgbClr val="000000"/>
                </a:solidFill>
                <a:latin typeface="Gilroy-Regular"/>
              </a:rPr>
              <a:t>for 24/7 visits without an appointment. </a:t>
            </a:r>
          </a:p>
          <a:p>
            <a:pPr marL="342900" indent="-342900">
              <a:spcAft>
                <a:spcPts val="1000"/>
              </a:spcAft>
              <a:buClr>
                <a:srgbClr val="2C3B4F"/>
              </a:buClr>
              <a:buFont typeface="Arial" panose="020B0604020202020204" pitchFamily="34" charset="0"/>
              <a:buChar char="•"/>
            </a:pPr>
            <a:r>
              <a:rPr lang="en-US" sz="2000" b="1" i="0" u="none" strike="noStrike" baseline="0" dirty="0">
                <a:solidFill>
                  <a:srgbClr val="2C3B4F"/>
                </a:solidFill>
                <a:latin typeface="Gilroy-Bold"/>
              </a:rPr>
              <a:t>Need ongoing care? </a:t>
            </a:r>
            <a:r>
              <a:rPr lang="en-US" sz="2000" i="0" u="none" strike="noStrike" baseline="0" dirty="0">
                <a:solidFill>
                  <a:srgbClr val="000000"/>
                </a:solidFill>
                <a:latin typeface="Gilroy-Regular"/>
              </a:rPr>
              <a:t>Choose Virtual Primary Care for regular check-ups and ongoing health needs. </a:t>
            </a:r>
          </a:p>
          <a:p>
            <a:pPr>
              <a:spcAft>
                <a:spcPts val="1000"/>
              </a:spcAft>
            </a:pPr>
            <a:r>
              <a:rPr lang="en-US" sz="2000" i="0" u="none" strike="noStrike" baseline="0" dirty="0">
                <a:solidFill>
                  <a:srgbClr val="000000"/>
                </a:solidFill>
                <a:latin typeface="Gilroy-Regular"/>
              </a:rPr>
              <a:t>Go to </a:t>
            </a:r>
            <a:r>
              <a:rPr lang="en-US" sz="2000" b="1" i="0" u="none" strike="noStrike" baseline="0" dirty="0">
                <a:solidFill>
                  <a:srgbClr val="2C3B4F"/>
                </a:solidFill>
                <a:latin typeface="Gilroy-Bold"/>
              </a:rPr>
              <a:t>sydneyhealth.com </a:t>
            </a:r>
            <a:r>
              <a:rPr lang="en-US" sz="2000" i="0" u="none" strike="noStrike" baseline="0" dirty="0">
                <a:solidFill>
                  <a:srgbClr val="000000"/>
                </a:solidFill>
                <a:latin typeface="Gilroy-Regular"/>
              </a:rPr>
              <a:t>to download today!</a:t>
            </a:r>
            <a:endParaRPr lang="en-US" sz="2000" i="0" u="none" strike="noStrike" baseline="0" dirty="0">
              <a:solidFill>
                <a:srgbClr val="211D1E"/>
              </a:solidFill>
              <a:latin typeface="Gilroy-Bold"/>
            </a:endParaRPr>
          </a:p>
        </p:txBody>
      </p:sp>
      <p:sp>
        <p:nvSpPr>
          <p:cNvPr id="21" name="Content Placeholder 20">
            <a:extLst>
              <a:ext uri="{FF2B5EF4-FFF2-40B4-BE49-F238E27FC236}">
                <a16:creationId xmlns:a16="http://schemas.microsoft.com/office/drawing/2014/main" id="{928110B4-3CE8-A5C9-F247-6C2075960711}"/>
              </a:ext>
            </a:extLst>
          </p:cNvPr>
          <p:cNvSpPr>
            <a:spLocks noGrp="1"/>
          </p:cNvSpPr>
          <p:nvPr>
            <p:ph idx="1"/>
          </p:nvPr>
        </p:nvSpPr>
        <p:spPr>
          <a:xfrm>
            <a:off x="430696" y="1676400"/>
            <a:ext cx="5791428" cy="4351338"/>
          </a:xfrm>
        </p:spPr>
        <p:txBody>
          <a:bodyPr>
            <a:normAutofit/>
          </a:bodyPr>
          <a:lstStyle/>
          <a:p>
            <a:r>
              <a:rPr lang="en-US" dirty="0"/>
              <a:t>Three medical plan options administered by Anthem BCBS</a:t>
            </a:r>
          </a:p>
          <a:p>
            <a:r>
              <a:rPr lang="en-US" dirty="0"/>
              <a:t>Preventive care is free in-network</a:t>
            </a:r>
          </a:p>
          <a:p>
            <a:r>
              <a:rPr lang="en-US" dirty="0"/>
              <a:t>All plans have an annual deductible</a:t>
            </a:r>
          </a:p>
          <a:p>
            <a:r>
              <a:rPr lang="en-US" dirty="0"/>
              <a:t>Two HDHP options come with a </a:t>
            </a:r>
            <a:br>
              <a:rPr lang="en-US" dirty="0"/>
            </a:br>
            <a:r>
              <a:rPr lang="en-US" dirty="0"/>
              <a:t>Health Savings Account (HSA)</a:t>
            </a:r>
          </a:p>
        </p:txBody>
      </p:sp>
      <p:sp>
        <p:nvSpPr>
          <p:cNvPr id="6" name="Slide Number Placeholder 5">
            <a:extLst>
              <a:ext uri="{FF2B5EF4-FFF2-40B4-BE49-F238E27FC236}">
                <a16:creationId xmlns:a16="http://schemas.microsoft.com/office/drawing/2014/main" id="{C985DAFE-27EE-CC08-FEDE-97DF1012771F}"/>
              </a:ext>
            </a:extLst>
          </p:cNvPr>
          <p:cNvSpPr>
            <a:spLocks noGrp="1"/>
          </p:cNvSpPr>
          <p:nvPr>
            <p:ph type="sldNum" sz="quarter" idx="12"/>
          </p:nvPr>
        </p:nvSpPr>
        <p:spPr/>
        <p:txBody>
          <a:bodyPr/>
          <a:lstStyle/>
          <a:p>
            <a:fld id="{D1D6ED88-3662-4767-8108-3D34BDB7CBE2}" type="slidenum">
              <a:rPr lang="en-US" smtClean="0"/>
              <a:pPr/>
              <a:t>10</a:t>
            </a:fld>
            <a:endParaRPr lang="en-US"/>
          </a:p>
        </p:txBody>
      </p:sp>
      <p:sp>
        <p:nvSpPr>
          <p:cNvPr id="8" name="Title 7">
            <a:extLst>
              <a:ext uri="{FF2B5EF4-FFF2-40B4-BE49-F238E27FC236}">
                <a16:creationId xmlns:a16="http://schemas.microsoft.com/office/drawing/2014/main" id="{4BF3A8F8-8C26-D288-65A3-C723938EF68E}"/>
              </a:ext>
            </a:extLst>
          </p:cNvPr>
          <p:cNvSpPr>
            <a:spLocks noGrp="1"/>
          </p:cNvSpPr>
          <p:nvPr>
            <p:ph type="title"/>
          </p:nvPr>
        </p:nvSpPr>
        <p:spPr/>
        <p:txBody>
          <a:bodyPr>
            <a:normAutofit fontScale="90000"/>
          </a:bodyPr>
          <a:lstStyle/>
          <a:p>
            <a:br>
              <a:rPr lang="en-US" dirty="0"/>
            </a:br>
            <a:r>
              <a:rPr lang="en-US" dirty="0"/>
              <a:t>Benefits Overview</a:t>
            </a:r>
            <a:br>
              <a:rPr lang="en-US" dirty="0"/>
            </a:br>
            <a:r>
              <a:rPr lang="en-US" sz="3600" b="0" dirty="0">
                <a:latin typeface="Gilroy-Regular" panose="00000500000000000000" pitchFamily="2" charset="0"/>
              </a:rPr>
              <a:t>Medical &amp; Prescription Drug Coverage</a:t>
            </a:r>
          </a:p>
        </p:txBody>
      </p:sp>
      <p:pic>
        <p:nvPicPr>
          <p:cNvPr id="1028" name="Picture 4" descr="Medical &amp; Pharmacy Benefits - Own It Inspire Brands 2022 - Dunkin and BR">
            <a:extLst>
              <a:ext uri="{FF2B5EF4-FFF2-40B4-BE49-F238E27FC236}">
                <a16:creationId xmlns:a16="http://schemas.microsoft.com/office/drawing/2014/main" id="{C168E651-AA0C-31D1-2979-23947AD58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1581" y="1746072"/>
            <a:ext cx="1030528" cy="103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021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DD5620C-0900-270C-7EAC-70B63D9FC8CB}"/>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182637"/>
              </a:solidFill>
              <a:latin typeface="Gilroy-Bold"/>
            </a:endParaRPr>
          </a:p>
        </p:txBody>
      </p:sp>
      <p:sp>
        <p:nvSpPr>
          <p:cNvPr id="8" name="Content Placeholder 6">
            <a:extLst>
              <a:ext uri="{FF2B5EF4-FFF2-40B4-BE49-F238E27FC236}">
                <a16:creationId xmlns:a16="http://schemas.microsoft.com/office/drawing/2014/main" id="{32755109-DC5D-4F71-5AAD-4FF87E19C9C5}"/>
              </a:ext>
            </a:extLst>
          </p:cNvPr>
          <p:cNvSpPr txBox="1">
            <a:spLocks/>
          </p:cNvSpPr>
          <p:nvPr/>
        </p:nvSpPr>
        <p:spPr>
          <a:xfrm>
            <a:off x="525463" y="4976881"/>
            <a:ext cx="4950426" cy="17751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latin typeface="Gilroy-Regular"/>
              </a:rPr>
              <a:t>* Under both HDHP options, the family deductible is a combined deductible. That means if you cover any dependents, all collective claims under the plan must meet the full deductible before coinsurance begins. Once the total member responsibility exceeds the deductible, the entire family begins to pay coinsurance.</a:t>
            </a:r>
          </a:p>
          <a:p>
            <a:pPr marL="0" indent="0">
              <a:buNone/>
            </a:pPr>
            <a:r>
              <a:rPr lang="en-US" sz="1000" dirty="0">
                <a:latin typeface="Gilroy-Regular"/>
              </a:rPr>
              <a:t>** If your doctor recommends a high-tech imaging service, such as an MRI/CT scan, you must get prior authorization for these services, or you will be subject to a $50 penalty. If you need a high-tech imaging service, have your doctor call </a:t>
            </a:r>
            <a:br>
              <a:rPr lang="en-US" sz="1000" dirty="0">
                <a:latin typeface="Gilroy-Regular"/>
              </a:rPr>
            </a:br>
            <a:r>
              <a:rPr lang="en-US" sz="1000" dirty="0">
                <a:latin typeface="Gilroy-Regular"/>
              </a:rPr>
              <a:t>1-888-953-6703 (the same number on the back of your Medical ID card).</a:t>
            </a:r>
          </a:p>
          <a:p>
            <a:pPr marL="0" indent="0">
              <a:buNone/>
            </a:pPr>
            <a:r>
              <a:rPr lang="en-US" sz="1000" dirty="0">
                <a:latin typeface="Gilroy-Regular"/>
              </a:rPr>
              <a:t>*** There is a Tiered Pharmacy Surcharge for using a Level 2 Pharmacy</a:t>
            </a:r>
          </a:p>
        </p:txBody>
      </p:sp>
      <p:sp>
        <p:nvSpPr>
          <p:cNvPr id="14" name="Content Placeholder 13">
            <a:extLst>
              <a:ext uri="{FF2B5EF4-FFF2-40B4-BE49-F238E27FC236}">
                <a16:creationId xmlns:a16="http://schemas.microsoft.com/office/drawing/2014/main" id="{3D41EB5D-64DD-0DDA-7435-DC0466CFD3DD}"/>
              </a:ext>
            </a:extLst>
          </p:cNvPr>
          <p:cNvSpPr>
            <a:spLocks noGrp="1"/>
          </p:cNvSpPr>
          <p:nvPr>
            <p:ph idx="1"/>
          </p:nvPr>
        </p:nvSpPr>
        <p:spPr>
          <a:xfrm>
            <a:off x="430696" y="1501280"/>
            <a:ext cx="5241731" cy="4351338"/>
          </a:xfrm>
        </p:spPr>
        <p:txBody>
          <a:bodyPr/>
          <a:lstStyle/>
          <a:p>
            <a:r>
              <a:rPr lang="en-US" dirty="0"/>
              <a:t>All three plans offer the choice to visit any provider</a:t>
            </a:r>
          </a:p>
          <a:p>
            <a:r>
              <a:rPr lang="en-US" dirty="0"/>
              <a:t>In-network providers will generally cost you less</a:t>
            </a:r>
          </a:p>
          <a:p>
            <a:r>
              <a:rPr lang="en-US" dirty="0"/>
              <a:t>See the Benefit-at-a-Glance or visit </a:t>
            </a:r>
            <a:r>
              <a:rPr lang="en-US" dirty="0">
                <a:hlinkClick r:id="rId2">
                  <a:extLst>
                    <a:ext uri="{A12FA001-AC4F-418D-AE19-62706E023703}">
                      <ahyp:hlinkClr xmlns:ahyp="http://schemas.microsoft.com/office/drawing/2018/hyperlinkcolor" val="tx"/>
                    </a:ext>
                  </a:extLst>
                </a:hlinkClick>
              </a:rPr>
              <a:t>www.SMPbenefits.com</a:t>
            </a:r>
            <a:r>
              <a:rPr lang="en-US" dirty="0"/>
              <a:t> for out-of-network benefit details</a:t>
            </a:r>
          </a:p>
          <a:p>
            <a:endParaRPr lang="en-US" dirty="0"/>
          </a:p>
        </p:txBody>
      </p:sp>
      <p:sp>
        <p:nvSpPr>
          <p:cNvPr id="3" name="Slide Number Placeholder 2">
            <a:extLst>
              <a:ext uri="{FF2B5EF4-FFF2-40B4-BE49-F238E27FC236}">
                <a16:creationId xmlns:a16="http://schemas.microsoft.com/office/drawing/2014/main" id="{75187EC5-A6E2-CBBA-533D-37822E0CBEA0}"/>
              </a:ext>
            </a:extLst>
          </p:cNvPr>
          <p:cNvSpPr>
            <a:spLocks noGrp="1"/>
          </p:cNvSpPr>
          <p:nvPr>
            <p:ph type="sldNum" sz="quarter" idx="12"/>
          </p:nvPr>
        </p:nvSpPr>
        <p:spPr/>
        <p:txBody>
          <a:bodyPr/>
          <a:lstStyle/>
          <a:p>
            <a:fld id="{D1D6ED88-3662-4767-8108-3D34BDB7CBE2}" type="slidenum">
              <a:rPr lang="en-US" smtClean="0"/>
              <a:pPr/>
              <a:t>11</a:t>
            </a:fld>
            <a:endParaRPr lang="en-US"/>
          </a:p>
        </p:txBody>
      </p:sp>
      <p:sp>
        <p:nvSpPr>
          <p:cNvPr id="10" name="Title 9">
            <a:extLst>
              <a:ext uri="{FF2B5EF4-FFF2-40B4-BE49-F238E27FC236}">
                <a16:creationId xmlns:a16="http://schemas.microsoft.com/office/drawing/2014/main" id="{84068934-2B71-2797-97F8-67DE1D5B9BC7}"/>
              </a:ext>
            </a:extLst>
          </p:cNvPr>
          <p:cNvSpPr>
            <a:spLocks noGrp="1"/>
          </p:cNvSpPr>
          <p:nvPr>
            <p:ph type="title"/>
          </p:nvPr>
        </p:nvSpPr>
        <p:spPr/>
        <p:txBody>
          <a:bodyPr>
            <a:normAutofit fontScale="90000"/>
          </a:bodyPr>
          <a:lstStyle/>
          <a:p>
            <a:br>
              <a:rPr kumimoji="0" lang="en-US" sz="4000" b="1" i="0" u="none" strike="noStrike" kern="1200" cap="none" spc="0" normalizeH="0" baseline="0" noProof="0" dirty="0">
                <a:ln>
                  <a:noFill/>
                </a:ln>
                <a:solidFill>
                  <a:prstClr val="white"/>
                </a:solidFill>
                <a:effectLst/>
                <a:uLnTx/>
                <a:uFillTx/>
                <a:latin typeface="Gilroy-Bold" panose="00000800000000000000" pitchFamily="2" charset="0"/>
                <a:ea typeface="+mj-ea"/>
                <a:cs typeface="+mj-cs"/>
              </a:rPr>
            </a:br>
            <a:r>
              <a:rPr kumimoji="0" lang="en-US" b="1" i="0" u="none" strike="noStrike" kern="1200" cap="none" spc="0" normalizeH="0" baseline="0" noProof="0" dirty="0">
                <a:ln>
                  <a:noFill/>
                </a:ln>
                <a:solidFill>
                  <a:prstClr val="white"/>
                </a:solidFill>
                <a:effectLst/>
                <a:uLnTx/>
                <a:uFillTx/>
                <a:latin typeface="Gilroy-Bold" panose="00000800000000000000" pitchFamily="2" charset="0"/>
                <a:ea typeface="+mj-ea"/>
                <a:cs typeface="+mj-cs"/>
              </a:rPr>
              <a:t>Benefits Overview</a:t>
            </a:r>
            <a:br>
              <a:rPr kumimoji="0" lang="en-US" sz="4000" b="1" i="0" u="none" strike="noStrike" kern="1200" cap="none" spc="0" normalizeH="0" baseline="0" noProof="0" dirty="0">
                <a:ln>
                  <a:noFill/>
                </a:ln>
                <a:solidFill>
                  <a:prstClr val="white"/>
                </a:solidFill>
                <a:effectLst/>
                <a:uLnTx/>
                <a:uFillTx/>
                <a:latin typeface="Gilroy-Bold" panose="00000800000000000000" pitchFamily="2" charset="0"/>
                <a:ea typeface="+mj-ea"/>
                <a:cs typeface="+mj-cs"/>
              </a:rPr>
            </a:br>
            <a:r>
              <a:rPr kumimoji="0" lang="en-US" sz="2700" b="0" i="0" u="none" strike="noStrike" kern="1200" cap="none" spc="0" normalizeH="0" baseline="0" noProof="0" dirty="0">
                <a:ln>
                  <a:noFill/>
                </a:ln>
                <a:solidFill>
                  <a:prstClr val="white"/>
                </a:solidFill>
                <a:effectLst/>
                <a:uLnTx/>
                <a:uFillTx/>
                <a:latin typeface="Gilroy-Regular" panose="00000500000000000000" pitchFamily="2" charset="0"/>
                <a:ea typeface="+mj-ea"/>
                <a:cs typeface="+mj-cs"/>
              </a:rPr>
              <a:t>Medical &amp; Prescription Drug Coverage</a:t>
            </a:r>
            <a:endParaRPr lang="en-US" sz="2700" dirty="0"/>
          </a:p>
        </p:txBody>
      </p:sp>
      <p:pic>
        <p:nvPicPr>
          <p:cNvPr id="6" name="Picture 5">
            <a:extLst>
              <a:ext uri="{FF2B5EF4-FFF2-40B4-BE49-F238E27FC236}">
                <a16:creationId xmlns:a16="http://schemas.microsoft.com/office/drawing/2014/main" id="{47BBE417-FFFB-2741-AD47-759A072A1737}"/>
              </a:ext>
            </a:extLst>
          </p:cNvPr>
          <p:cNvPicPr>
            <a:picLocks noChangeAspect="1"/>
          </p:cNvPicPr>
          <p:nvPr/>
        </p:nvPicPr>
        <p:blipFill>
          <a:blip r:embed="rId3"/>
          <a:stretch>
            <a:fillRect/>
          </a:stretch>
        </p:blipFill>
        <p:spPr>
          <a:xfrm>
            <a:off x="5991496" y="227547"/>
            <a:ext cx="5980900" cy="6146765"/>
          </a:xfrm>
          <a:prstGeom prst="rect">
            <a:avLst/>
          </a:prstGeom>
        </p:spPr>
      </p:pic>
    </p:spTree>
    <p:extLst>
      <p:ext uri="{BB962C8B-B14F-4D97-AF65-F5344CB8AC3E}">
        <p14:creationId xmlns:p14="http://schemas.microsoft.com/office/powerpoint/2010/main" val="1221308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969D30A9-2473-1250-0AD2-CBF31CEA8D44}"/>
              </a:ext>
            </a:extLst>
          </p:cNvPr>
          <p:cNvSpPr txBox="1">
            <a:spLocks/>
          </p:cNvSpPr>
          <p:nvPr/>
        </p:nvSpPr>
        <p:spPr>
          <a:xfrm>
            <a:off x="479122" y="1342048"/>
            <a:ext cx="5761309" cy="21301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latin typeface="Gilroy-Regular"/>
            </a:endParaRPr>
          </a:p>
        </p:txBody>
      </p:sp>
      <p:grpSp>
        <p:nvGrpSpPr>
          <p:cNvPr id="5" name="Group 4">
            <a:extLst>
              <a:ext uri="{FF2B5EF4-FFF2-40B4-BE49-F238E27FC236}">
                <a16:creationId xmlns:a16="http://schemas.microsoft.com/office/drawing/2014/main" id="{98F16994-4B93-9775-CD38-7D2972A7FCB4}"/>
              </a:ext>
            </a:extLst>
          </p:cNvPr>
          <p:cNvGrpSpPr/>
          <p:nvPr/>
        </p:nvGrpSpPr>
        <p:grpSpPr>
          <a:xfrm>
            <a:off x="7073462" y="0"/>
            <a:ext cx="5134090" cy="6858000"/>
            <a:chOff x="7073462" y="0"/>
            <a:chExt cx="5134090" cy="6858000"/>
          </a:xfrm>
        </p:grpSpPr>
        <p:sp>
          <p:nvSpPr>
            <p:cNvPr id="6" name="Rectangle 5">
              <a:extLst>
                <a:ext uri="{FF2B5EF4-FFF2-40B4-BE49-F238E27FC236}">
                  <a16:creationId xmlns:a16="http://schemas.microsoft.com/office/drawing/2014/main" id="{A3319572-84EB-3CEE-5FE4-CA4D302F599C}"/>
                </a:ext>
              </a:extLst>
            </p:cNvPr>
            <p:cNvSpPr/>
            <p:nvPr/>
          </p:nvSpPr>
          <p:spPr>
            <a:xfrm>
              <a:off x="7073462" y="0"/>
              <a:ext cx="5134090" cy="6858000"/>
            </a:xfrm>
            <a:prstGeom prst="rect">
              <a:avLst/>
            </a:prstGeom>
            <a:solidFill>
              <a:srgbClr val="EEF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SemiBold"/>
                <a:ea typeface="+mn-ea"/>
                <a:cs typeface="+mn-cs"/>
              </a:endParaRPr>
            </a:p>
          </p:txBody>
        </p:sp>
        <p:sp>
          <p:nvSpPr>
            <p:cNvPr id="7" name="TextBox 6">
              <a:extLst>
                <a:ext uri="{FF2B5EF4-FFF2-40B4-BE49-F238E27FC236}">
                  <a16:creationId xmlns:a16="http://schemas.microsoft.com/office/drawing/2014/main" id="{0ECCF2F6-46D6-BA01-0DCC-3903DA9D9A2C}"/>
                </a:ext>
              </a:extLst>
            </p:cNvPr>
            <p:cNvSpPr txBox="1"/>
            <p:nvPr/>
          </p:nvSpPr>
          <p:spPr>
            <a:xfrm>
              <a:off x="7073462" y="1074676"/>
              <a:ext cx="497407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C3B4F"/>
                  </a:solidFill>
                  <a:effectLst/>
                  <a:uLnTx/>
                  <a:uFillTx/>
                  <a:latin typeface="Gilroy-Regular"/>
                </a:rPr>
                <a:t>You and SMP contribute to an HSA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C3B4F"/>
                  </a:solidFill>
                  <a:effectLst/>
                  <a:uLnTx/>
                  <a:uFillTx/>
                  <a:latin typeface="Gilroy-Regular"/>
                </a:rPr>
                <a:t>In addition to SMP contributions, you can contribute on a pre-tax basis via payroll contributions. It’s a lot like contributing to the 401(k) Plan — but for health care costs.</a:t>
              </a:r>
            </a:p>
          </p:txBody>
        </p:sp>
        <p:sp>
          <p:nvSpPr>
            <p:cNvPr id="8" name="Oval 7">
              <a:extLst>
                <a:ext uri="{FF2B5EF4-FFF2-40B4-BE49-F238E27FC236}">
                  <a16:creationId xmlns:a16="http://schemas.microsoft.com/office/drawing/2014/main" id="{1C725EF5-B5E5-37DE-B50F-1F921F0D12A4}"/>
                </a:ext>
              </a:extLst>
            </p:cNvPr>
            <p:cNvSpPr/>
            <p:nvPr/>
          </p:nvSpPr>
          <p:spPr>
            <a:xfrm>
              <a:off x="9263270" y="580127"/>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3B4F"/>
                  </a:solidFill>
                  <a:effectLst/>
                  <a:uLnTx/>
                  <a:uFillTx/>
                  <a:latin typeface="Gilroy-Regular"/>
                </a:rPr>
                <a:t>1</a:t>
              </a:r>
            </a:p>
          </p:txBody>
        </p:sp>
        <p:grpSp>
          <p:nvGrpSpPr>
            <p:cNvPr id="9" name="Group 8">
              <a:extLst>
                <a:ext uri="{FF2B5EF4-FFF2-40B4-BE49-F238E27FC236}">
                  <a16:creationId xmlns:a16="http://schemas.microsoft.com/office/drawing/2014/main" id="{19030DD9-B433-F0B9-DE40-BD3EBDF84CF2}"/>
                </a:ext>
              </a:extLst>
            </p:cNvPr>
            <p:cNvGrpSpPr/>
            <p:nvPr/>
          </p:nvGrpSpPr>
          <p:grpSpPr>
            <a:xfrm>
              <a:off x="7881377" y="2502449"/>
              <a:ext cx="3233531" cy="333757"/>
              <a:chOff x="7885043" y="2367378"/>
              <a:chExt cx="3233531" cy="333757"/>
            </a:xfrm>
            <a:solidFill>
              <a:srgbClr val="2C3B4F"/>
            </a:solidFill>
          </p:grpSpPr>
          <p:sp>
            <p:nvSpPr>
              <p:cNvPr id="17" name="Triangle 5">
                <a:extLst>
                  <a:ext uri="{FF2B5EF4-FFF2-40B4-BE49-F238E27FC236}">
                    <a16:creationId xmlns:a16="http://schemas.microsoft.com/office/drawing/2014/main" id="{241ACFF2-6C8C-8727-43E0-38ADAD5CB745}"/>
                  </a:ext>
                </a:extLst>
              </p:cNvPr>
              <p:cNvSpPr/>
              <p:nvPr/>
            </p:nvSpPr>
            <p:spPr>
              <a:xfrm flipV="1">
                <a:off x="9330772" y="2367378"/>
                <a:ext cx="342072" cy="33375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3B4F"/>
                  </a:solidFill>
                  <a:effectLst/>
                  <a:uLnTx/>
                  <a:uFillTx/>
                  <a:latin typeface="Barlow SemiBold"/>
                  <a:ea typeface="+mn-ea"/>
                  <a:cs typeface="+mn-cs"/>
                </a:endParaRPr>
              </a:p>
            </p:txBody>
          </p:sp>
          <p:cxnSp>
            <p:nvCxnSpPr>
              <p:cNvPr id="18" name="Straight Connector 17">
                <a:extLst>
                  <a:ext uri="{FF2B5EF4-FFF2-40B4-BE49-F238E27FC236}">
                    <a16:creationId xmlns:a16="http://schemas.microsoft.com/office/drawing/2014/main" id="{175D26BF-1E8B-8F07-F8CF-801A43ECAF9A}"/>
                  </a:ext>
                </a:extLst>
              </p:cNvPr>
              <p:cNvCxnSpPr>
                <a:cxnSpLocks/>
              </p:cNvCxnSpPr>
              <p:nvPr/>
            </p:nvCxnSpPr>
            <p:spPr>
              <a:xfrm>
                <a:off x="7885043" y="2373144"/>
                <a:ext cx="3233531" cy="0"/>
              </a:xfrm>
              <a:prstGeom prst="line">
                <a:avLst/>
              </a:prstGeom>
              <a:grpFill/>
              <a:ln w="12700">
                <a:solidFill>
                  <a:srgbClr val="2C3B4F"/>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DB49C461-6868-9888-A6C3-B9249E6671EB}"/>
                </a:ext>
              </a:extLst>
            </p:cNvPr>
            <p:cNvSpPr txBox="1"/>
            <p:nvPr/>
          </p:nvSpPr>
          <p:spPr>
            <a:xfrm>
              <a:off x="7318081" y="3472239"/>
              <a:ext cx="4360122"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C3B4F"/>
                  </a:solidFill>
                  <a:effectLst/>
                  <a:uLnTx/>
                  <a:uFillTx/>
                  <a:latin typeface="Gilroy-Regular"/>
                </a:rPr>
                <a:t>Accounts grow tax-free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C3B4F"/>
                  </a:solidFill>
                  <a:effectLst/>
                  <a:uLnTx/>
                  <a:uFillTx/>
                  <a:latin typeface="Gilroy-Regular"/>
                </a:rPr>
                <a:t>It’s tax-free as it grows, as any interest or investment earnings aren’t subject to taxes.</a:t>
              </a:r>
            </a:p>
          </p:txBody>
        </p:sp>
        <p:sp>
          <p:nvSpPr>
            <p:cNvPr id="11" name="Oval 10">
              <a:extLst>
                <a:ext uri="{FF2B5EF4-FFF2-40B4-BE49-F238E27FC236}">
                  <a16:creationId xmlns:a16="http://schemas.microsoft.com/office/drawing/2014/main" id="{D617F0F2-39A8-D612-658D-9BDCE7C071AF}"/>
                </a:ext>
              </a:extLst>
            </p:cNvPr>
            <p:cNvSpPr/>
            <p:nvPr/>
          </p:nvSpPr>
          <p:spPr>
            <a:xfrm>
              <a:off x="9263270" y="2950877"/>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3B4F"/>
                  </a:solidFill>
                  <a:effectLst/>
                  <a:uLnTx/>
                  <a:uFillTx/>
                  <a:latin typeface="Gilroy-Regular"/>
                </a:rPr>
                <a:t>2</a:t>
              </a:r>
            </a:p>
          </p:txBody>
        </p:sp>
        <p:grpSp>
          <p:nvGrpSpPr>
            <p:cNvPr id="12" name="Group 11">
              <a:extLst>
                <a:ext uri="{FF2B5EF4-FFF2-40B4-BE49-F238E27FC236}">
                  <a16:creationId xmlns:a16="http://schemas.microsoft.com/office/drawing/2014/main" id="{4822168D-5278-CE4F-586E-E28E2CF8EB79}"/>
                </a:ext>
              </a:extLst>
            </p:cNvPr>
            <p:cNvGrpSpPr/>
            <p:nvPr/>
          </p:nvGrpSpPr>
          <p:grpSpPr>
            <a:xfrm>
              <a:off x="7881377" y="4426635"/>
              <a:ext cx="3233531" cy="333757"/>
              <a:chOff x="7885043" y="2354265"/>
              <a:chExt cx="3233531" cy="333757"/>
            </a:xfrm>
            <a:solidFill>
              <a:srgbClr val="2C3B4F"/>
            </a:solidFill>
          </p:grpSpPr>
          <p:sp>
            <p:nvSpPr>
              <p:cNvPr id="15" name="Triangle 14">
                <a:extLst>
                  <a:ext uri="{FF2B5EF4-FFF2-40B4-BE49-F238E27FC236}">
                    <a16:creationId xmlns:a16="http://schemas.microsoft.com/office/drawing/2014/main" id="{A421062B-5093-7808-23DE-21A453D65C1C}"/>
                  </a:ext>
                </a:extLst>
              </p:cNvPr>
              <p:cNvSpPr/>
              <p:nvPr/>
            </p:nvSpPr>
            <p:spPr>
              <a:xfrm flipV="1">
                <a:off x="9330772" y="2354265"/>
                <a:ext cx="342072" cy="333757"/>
              </a:xfrm>
              <a:prstGeom prst="triangle">
                <a:avLst/>
              </a:prstGeom>
              <a:grp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3B4F"/>
                  </a:solidFill>
                  <a:effectLst/>
                  <a:uLnTx/>
                  <a:uFillTx/>
                  <a:latin typeface="Barlow SemiBold"/>
                  <a:ea typeface="+mn-ea"/>
                  <a:cs typeface="+mn-cs"/>
                </a:endParaRPr>
              </a:p>
            </p:txBody>
          </p:sp>
          <p:cxnSp>
            <p:nvCxnSpPr>
              <p:cNvPr id="16" name="Straight Connector 15">
                <a:extLst>
                  <a:ext uri="{FF2B5EF4-FFF2-40B4-BE49-F238E27FC236}">
                    <a16:creationId xmlns:a16="http://schemas.microsoft.com/office/drawing/2014/main" id="{F596CA23-E861-C1A6-BE01-6241D24651BE}"/>
                  </a:ext>
                </a:extLst>
              </p:cNvPr>
              <p:cNvCxnSpPr>
                <a:cxnSpLocks/>
              </p:cNvCxnSpPr>
              <p:nvPr/>
            </p:nvCxnSpPr>
            <p:spPr>
              <a:xfrm>
                <a:off x="7885043" y="2360031"/>
                <a:ext cx="3233531" cy="0"/>
              </a:xfrm>
              <a:prstGeom prst="line">
                <a:avLst/>
              </a:prstGeom>
              <a:grpFill/>
              <a:ln w="12700">
                <a:solidFill>
                  <a:srgbClr val="2C3B4F"/>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0428ACF5-3216-13A5-5B1C-8BCDE11D2B66}"/>
                </a:ext>
              </a:extLst>
            </p:cNvPr>
            <p:cNvSpPr txBox="1"/>
            <p:nvPr/>
          </p:nvSpPr>
          <p:spPr>
            <a:xfrm>
              <a:off x="7352716" y="5459930"/>
              <a:ext cx="43601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C3B4F"/>
                  </a:solidFill>
                  <a:effectLst/>
                  <a:uLnTx/>
                  <a:uFillTx/>
                  <a:latin typeface="Gilroy-Regular"/>
                </a:rPr>
                <a:t>You make tax-free withdrawals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C3B4F"/>
                  </a:solidFill>
                  <a:effectLst/>
                  <a:uLnTx/>
                  <a:uFillTx/>
                  <a:latin typeface="Gilroy-Regular"/>
                </a:rPr>
                <a:t>When you withdraw funds from your account to use for eligible health care expenses, those withdrawals are tax-free.</a:t>
              </a:r>
            </a:p>
          </p:txBody>
        </p:sp>
        <p:sp>
          <p:nvSpPr>
            <p:cNvPr id="14" name="Oval 13">
              <a:extLst>
                <a:ext uri="{FF2B5EF4-FFF2-40B4-BE49-F238E27FC236}">
                  <a16:creationId xmlns:a16="http://schemas.microsoft.com/office/drawing/2014/main" id="{A6E9FEFF-DED6-2F94-8B7E-16DA36DBEAC4}"/>
                </a:ext>
              </a:extLst>
            </p:cNvPr>
            <p:cNvSpPr/>
            <p:nvPr/>
          </p:nvSpPr>
          <p:spPr>
            <a:xfrm>
              <a:off x="9278821" y="4928019"/>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3B4F"/>
                  </a:solidFill>
                  <a:effectLst/>
                  <a:uLnTx/>
                  <a:uFillTx/>
                  <a:latin typeface="Gilroy-Regular"/>
                </a:rPr>
                <a:t>3</a:t>
              </a:r>
            </a:p>
          </p:txBody>
        </p:sp>
      </p:grpSp>
      <p:pic>
        <p:nvPicPr>
          <p:cNvPr id="20" name="Picture 19">
            <a:extLst>
              <a:ext uri="{FF2B5EF4-FFF2-40B4-BE49-F238E27FC236}">
                <a16:creationId xmlns:a16="http://schemas.microsoft.com/office/drawing/2014/main" id="{F79A4F5E-9560-DD44-6F49-6B959BD5558D}"/>
              </a:ext>
            </a:extLst>
          </p:cNvPr>
          <p:cNvPicPr>
            <a:picLocks noChangeAspect="1"/>
          </p:cNvPicPr>
          <p:nvPr/>
        </p:nvPicPr>
        <p:blipFill>
          <a:blip r:embed="rId2"/>
          <a:stretch>
            <a:fillRect/>
          </a:stretch>
        </p:blipFill>
        <p:spPr>
          <a:xfrm>
            <a:off x="528774" y="4657031"/>
            <a:ext cx="6257559" cy="1792982"/>
          </a:xfrm>
          <a:prstGeom prst="rect">
            <a:avLst/>
          </a:prstGeom>
        </p:spPr>
      </p:pic>
      <p:sp>
        <p:nvSpPr>
          <p:cNvPr id="27" name="Content Placeholder 26">
            <a:extLst>
              <a:ext uri="{FF2B5EF4-FFF2-40B4-BE49-F238E27FC236}">
                <a16:creationId xmlns:a16="http://schemas.microsoft.com/office/drawing/2014/main" id="{8F02FDB6-5A37-A6CF-871C-9CF1810EC2B5}"/>
              </a:ext>
            </a:extLst>
          </p:cNvPr>
          <p:cNvSpPr>
            <a:spLocks noGrp="1"/>
          </p:cNvSpPr>
          <p:nvPr>
            <p:ph idx="1"/>
          </p:nvPr>
        </p:nvSpPr>
        <p:spPr>
          <a:xfrm>
            <a:off x="513797" y="1398780"/>
            <a:ext cx="6356120" cy="4351338"/>
          </a:xfrm>
        </p:spPr>
        <p:txBody>
          <a:bodyPr/>
          <a:lstStyle/>
          <a:p>
            <a:r>
              <a:rPr lang="en-US" sz="2500" dirty="0"/>
              <a:t>You get access to an HSA if you choose one of our two HDHP medical options</a:t>
            </a:r>
          </a:p>
          <a:p>
            <a:r>
              <a:rPr lang="en-US" sz="2500" dirty="0"/>
              <a:t>SMP will contribute to your HSA, based on which plan you choose + who you cover</a:t>
            </a:r>
          </a:p>
          <a:p>
            <a:r>
              <a:rPr lang="en-US" sz="2500" dirty="0"/>
              <a:t>Once you have a balance of $1,000, you can begin to invest in mutual funds like the 401(k) Plan</a:t>
            </a:r>
          </a:p>
          <a:p>
            <a:endParaRPr lang="en-US" dirty="0"/>
          </a:p>
        </p:txBody>
      </p:sp>
      <p:sp>
        <p:nvSpPr>
          <p:cNvPr id="19" name="Slide Number Placeholder 18">
            <a:extLst>
              <a:ext uri="{FF2B5EF4-FFF2-40B4-BE49-F238E27FC236}">
                <a16:creationId xmlns:a16="http://schemas.microsoft.com/office/drawing/2014/main" id="{B3B744FD-B1A6-D6FA-B231-40B32A4EA719}"/>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12</a:t>
            </a:fld>
            <a:endParaRPr lang="en-US"/>
          </a:p>
        </p:txBody>
      </p:sp>
      <p:sp>
        <p:nvSpPr>
          <p:cNvPr id="22" name="Title 21">
            <a:extLst>
              <a:ext uri="{FF2B5EF4-FFF2-40B4-BE49-F238E27FC236}">
                <a16:creationId xmlns:a16="http://schemas.microsoft.com/office/drawing/2014/main" id="{4A4F6132-5D2C-9329-5A89-14FECC8F5341}"/>
              </a:ext>
            </a:extLst>
          </p:cNvPr>
          <p:cNvSpPr>
            <a:spLocks noGrp="1"/>
          </p:cNvSpPr>
          <p:nvPr>
            <p:ph type="title"/>
          </p:nvPr>
        </p:nvSpPr>
        <p:spPr>
          <a:xfrm>
            <a:off x="430696" y="483688"/>
            <a:ext cx="9528313" cy="755858"/>
          </a:xfrm>
        </p:spPr>
        <p:txBody>
          <a:bodyPr>
            <a:normAutofit fontScale="90000"/>
          </a:bodyPr>
          <a:lstStyle/>
          <a:p>
            <a:r>
              <a:rPr lang="en-US" dirty="0"/>
              <a:t>Benefits Overview</a:t>
            </a:r>
            <a:br>
              <a:rPr lang="en-US" dirty="0"/>
            </a:br>
            <a:r>
              <a:rPr lang="en-US" sz="3600" b="0" dirty="0">
                <a:latin typeface="Gilroy-Regular" panose="00000500000000000000" pitchFamily="2" charset="0"/>
              </a:rPr>
              <a:t>Health Savings Account</a:t>
            </a:r>
          </a:p>
        </p:txBody>
      </p:sp>
    </p:spTree>
    <p:extLst>
      <p:ext uri="{BB962C8B-B14F-4D97-AF65-F5344CB8AC3E}">
        <p14:creationId xmlns:p14="http://schemas.microsoft.com/office/powerpoint/2010/main" val="2695843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969CD5-7B58-4ABD-15CD-ABCC13F4E6B7}"/>
              </a:ext>
            </a:extLst>
          </p:cNvPr>
          <p:cNvSpPr>
            <a:spLocks noGrp="1"/>
          </p:cNvSpPr>
          <p:nvPr>
            <p:ph type="sldNum" sz="quarter" idx="12"/>
          </p:nvPr>
        </p:nvSpPr>
        <p:spPr/>
        <p:txBody>
          <a:bodyPr/>
          <a:lstStyle/>
          <a:p>
            <a:fld id="{D1D6ED88-3662-4767-8108-3D34BDB7CBE2}" type="slidenum">
              <a:rPr lang="en-US" smtClean="0"/>
              <a:pPr/>
              <a:t>13</a:t>
            </a:fld>
            <a:endParaRPr lang="en-US"/>
          </a:p>
        </p:txBody>
      </p:sp>
      <p:sp>
        <p:nvSpPr>
          <p:cNvPr id="7" name="Title 6">
            <a:extLst>
              <a:ext uri="{FF2B5EF4-FFF2-40B4-BE49-F238E27FC236}">
                <a16:creationId xmlns:a16="http://schemas.microsoft.com/office/drawing/2014/main" id="{B8DF9FE1-AAD8-96E6-600C-FC824F8E388B}"/>
              </a:ext>
            </a:extLst>
          </p:cNvPr>
          <p:cNvSpPr>
            <a:spLocks noGrp="1"/>
          </p:cNvSpPr>
          <p:nvPr>
            <p:ph type="title"/>
          </p:nvPr>
        </p:nvSpPr>
        <p:spPr/>
        <p:txBody>
          <a:bodyPr>
            <a:normAutofit fontScale="90000"/>
          </a:bodyPr>
          <a:lstStyle/>
          <a:p>
            <a:r>
              <a:rPr lang="en-US" dirty="0"/>
              <a:t>Benefits Overview</a:t>
            </a:r>
            <a:br>
              <a:rPr lang="en-US" dirty="0"/>
            </a:br>
            <a:r>
              <a:rPr lang="en-US" sz="3600" b="0" dirty="0">
                <a:latin typeface="Gilroy-Regular" panose="00000500000000000000" pitchFamily="2" charset="0"/>
              </a:rPr>
              <a:t>Dental Coverage</a:t>
            </a:r>
          </a:p>
        </p:txBody>
      </p:sp>
      <p:pic>
        <p:nvPicPr>
          <p:cNvPr id="5" name="Picture 4">
            <a:extLst>
              <a:ext uri="{FF2B5EF4-FFF2-40B4-BE49-F238E27FC236}">
                <a16:creationId xmlns:a16="http://schemas.microsoft.com/office/drawing/2014/main" id="{7AF4D8F9-0F44-7B55-FE22-66ED1205863C}"/>
              </a:ext>
            </a:extLst>
          </p:cNvPr>
          <p:cNvPicPr>
            <a:picLocks noChangeAspect="1"/>
          </p:cNvPicPr>
          <p:nvPr/>
        </p:nvPicPr>
        <p:blipFill>
          <a:blip r:embed="rId2"/>
          <a:stretch>
            <a:fillRect/>
          </a:stretch>
        </p:blipFill>
        <p:spPr>
          <a:xfrm>
            <a:off x="732135" y="1469538"/>
            <a:ext cx="10727730" cy="5163265"/>
          </a:xfrm>
          <a:prstGeom prst="rect">
            <a:avLst/>
          </a:prstGeom>
        </p:spPr>
      </p:pic>
    </p:spTree>
    <p:extLst>
      <p:ext uri="{BB962C8B-B14F-4D97-AF65-F5344CB8AC3E}">
        <p14:creationId xmlns:p14="http://schemas.microsoft.com/office/powerpoint/2010/main" val="352163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DD5620C-0900-270C-7EAC-70B63D9FC8CB}"/>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endParaRPr lang="en-US" sz="4400" b="1" dirty="0">
              <a:solidFill>
                <a:schemeClr val="bg1"/>
              </a:solidFill>
            </a:endParaRPr>
          </a:p>
        </p:txBody>
      </p:sp>
      <p:pic>
        <p:nvPicPr>
          <p:cNvPr id="6" name="Picture 5">
            <a:extLst>
              <a:ext uri="{FF2B5EF4-FFF2-40B4-BE49-F238E27FC236}">
                <a16:creationId xmlns:a16="http://schemas.microsoft.com/office/drawing/2014/main" id="{3E245DE3-5CF3-8CBD-C89D-02B86072748F}"/>
              </a:ext>
            </a:extLst>
          </p:cNvPr>
          <p:cNvPicPr>
            <a:picLocks noChangeAspect="1"/>
          </p:cNvPicPr>
          <p:nvPr/>
        </p:nvPicPr>
        <p:blipFill>
          <a:blip r:embed="rId2"/>
          <a:stretch>
            <a:fillRect/>
          </a:stretch>
        </p:blipFill>
        <p:spPr>
          <a:xfrm>
            <a:off x="307749" y="1560704"/>
            <a:ext cx="11591396" cy="4627096"/>
          </a:xfrm>
          <a:prstGeom prst="rect">
            <a:avLst/>
          </a:prstGeom>
        </p:spPr>
      </p:pic>
      <p:sp>
        <p:nvSpPr>
          <p:cNvPr id="4" name="Slide Number Placeholder 3">
            <a:extLst>
              <a:ext uri="{FF2B5EF4-FFF2-40B4-BE49-F238E27FC236}">
                <a16:creationId xmlns:a16="http://schemas.microsoft.com/office/drawing/2014/main" id="{BD235683-00D1-9356-6964-59D18F2AC955}"/>
              </a:ext>
            </a:extLst>
          </p:cNvPr>
          <p:cNvSpPr>
            <a:spLocks noGrp="1"/>
          </p:cNvSpPr>
          <p:nvPr>
            <p:ph type="sldNum" sz="quarter" idx="12"/>
          </p:nvPr>
        </p:nvSpPr>
        <p:spPr/>
        <p:txBody>
          <a:bodyPr/>
          <a:lstStyle/>
          <a:p>
            <a:fld id="{D1D6ED88-3662-4767-8108-3D34BDB7CBE2}" type="slidenum">
              <a:rPr lang="en-US" smtClean="0"/>
              <a:pPr/>
              <a:t>14</a:t>
            </a:fld>
            <a:endParaRPr lang="en-US"/>
          </a:p>
        </p:txBody>
      </p:sp>
      <p:sp>
        <p:nvSpPr>
          <p:cNvPr id="10" name="Title 9">
            <a:extLst>
              <a:ext uri="{FF2B5EF4-FFF2-40B4-BE49-F238E27FC236}">
                <a16:creationId xmlns:a16="http://schemas.microsoft.com/office/drawing/2014/main" id="{7D0AE09D-49D5-F147-4CEB-01FC8F721CDC}"/>
              </a:ext>
            </a:extLst>
          </p:cNvPr>
          <p:cNvSpPr>
            <a:spLocks noGrp="1"/>
          </p:cNvSpPr>
          <p:nvPr>
            <p:ph type="title"/>
          </p:nvPr>
        </p:nvSpPr>
        <p:spPr/>
        <p:txBody>
          <a:bodyPr>
            <a:normAutofit fontScale="90000"/>
          </a:bodyPr>
          <a:lstStyle/>
          <a:p>
            <a:pPr marL="0" indent="0"/>
            <a:r>
              <a:rPr lang="en-US" dirty="0"/>
              <a:t>Benefits Overview</a:t>
            </a:r>
            <a:br>
              <a:rPr lang="en-US" sz="4400" b="1" dirty="0">
                <a:solidFill>
                  <a:schemeClr val="bg1"/>
                </a:solidFill>
              </a:rPr>
            </a:br>
            <a:r>
              <a:rPr lang="en-US" sz="3600" b="0" dirty="0">
                <a:solidFill>
                  <a:schemeClr val="bg1"/>
                </a:solidFill>
                <a:latin typeface="Gilroy-Regular" panose="00000500000000000000" pitchFamily="2" charset="0"/>
              </a:rPr>
              <a:t>Vision Coverage</a:t>
            </a:r>
          </a:p>
        </p:txBody>
      </p:sp>
    </p:spTree>
    <p:extLst>
      <p:ext uri="{BB962C8B-B14F-4D97-AF65-F5344CB8AC3E}">
        <p14:creationId xmlns:p14="http://schemas.microsoft.com/office/powerpoint/2010/main" val="3258442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DD5620C-0900-270C-7EAC-70B63D9FC8CB}"/>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endParaRPr lang="en-US" sz="4400" b="1" dirty="0">
              <a:solidFill>
                <a:schemeClr val="bg1"/>
              </a:solidFill>
            </a:endParaRPr>
          </a:p>
        </p:txBody>
      </p:sp>
      <p:graphicFrame>
        <p:nvGraphicFramePr>
          <p:cNvPr id="5" name="Table 4">
            <a:extLst>
              <a:ext uri="{FF2B5EF4-FFF2-40B4-BE49-F238E27FC236}">
                <a16:creationId xmlns:a16="http://schemas.microsoft.com/office/drawing/2014/main" id="{437D2A01-6856-24BE-2ACD-FCA49BFB274C}"/>
              </a:ext>
            </a:extLst>
          </p:cNvPr>
          <p:cNvGraphicFramePr>
            <a:graphicFrameLocks noGrp="1"/>
          </p:cNvGraphicFramePr>
          <p:nvPr>
            <p:extLst>
              <p:ext uri="{D42A27DB-BD31-4B8C-83A1-F6EECF244321}">
                <p14:modId xmlns:p14="http://schemas.microsoft.com/office/powerpoint/2010/main" val="1835380610"/>
              </p:ext>
            </p:extLst>
          </p:nvPr>
        </p:nvGraphicFramePr>
        <p:xfrm>
          <a:off x="525462" y="1676400"/>
          <a:ext cx="11067448" cy="2479869"/>
        </p:xfrm>
        <a:graphic>
          <a:graphicData uri="http://schemas.openxmlformats.org/drawingml/2006/table">
            <a:tbl>
              <a:tblPr firstRow="1" bandRow="1">
                <a:tableStyleId>{5C22544A-7EE6-4342-B048-85BDC9FD1C3A}</a:tableStyleId>
              </a:tblPr>
              <a:tblGrid>
                <a:gridCol w="5533724">
                  <a:extLst>
                    <a:ext uri="{9D8B030D-6E8A-4147-A177-3AD203B41FA5}">
                      <a16:colId xmlns:a16="http://schemas.microsoft.com/office/drawing/2014/main" val="770846976"/>
                    </a:ext>
                  </a:extLst>
                </a:gridCol>
                <a:gridCol w="5533724">
                  <a:extLst>
                    <a:ext uri="{9D8B030D-6E8A-4147-A177-3AD203B41FA5}">
                      <a16:colId xmlns:a16="http://schemas.microsoft.com/office/drawing/2014/main" val="2725104235"/>
                    </a:ext>
                  </a:extLst>
                </a:gridCol>
              </a:tblGrid>
              <a:tr h="407229">
                <a:tc>
                  <a:txBody>
                    <a:bodyPr/>
                    <a:lstStyle/>
                    <a:p>
                      <a:pPr algn="ctr"/>
                      <a:r>
                        <a:rPr lang="en-US" sz="2400" b="0" dirty="0">
                          <a:solidFill>
                            <a:schemeClr val="bg1"/>
                          </a:solidFill>
                          <a:latin typeface="Gilroy-Bold" panose="00000800000000000000" pitchFamily="2" charset="0"/>
                        </a:rPr>
                        <a:t>Health Care FSA</a:t>
                      </a:r>
                    </a:p>
                  </a:txBody>
                  <a:tcPr anchor="ctr">
                    <a:solidFill>
                      <a:srgbClr val="2C3B4F"/>
                    </a:solidFill>
                  </a:tcPr>
                </a:tc>
                <a:tc>
                  <a:txBody>
                    <a:bodyPr/>
                    <a:lstStyle/>
                    <a:p>
                      <a:pPr algn="ctr"/>
                      <a:r>
                        <a:rPr lang="en-US" sz="2400" b="0" dirty="0">
                          <a:solidFill>
                            <a:schemeClr val="bg1"/>
                          </a:solidFill>
                          <a:latin typeface="Gilroy-Bold" panose="00000800000000000000" pitchFamily="2" charset="0"/>
                        </a:rPr>
                        <a:t>Dependent Care FSA</a:t>
                      </a:r>
                    </a:p>
                  </a:txBody>
                  <a:tcPr anchor="ctr">
                    <a:solidFill>
                      <a:srgbClr val="2C3B4F"/>
                    </a:solidFill>
                  </a:tcPr>
                </a:tc>
                <a:extLst>
                  <a:ext uri="{0D108BD9-81ED-4DB2-BD59-A6C34878D82A}">
                    <a16:rowId xmlns:a16="http://schemas.microsoft.com/office/drawing/2014/main" val="3999282599"/>
                  </a:ext>
                </a:extLst>
              </a:tr>
              <a:tr h="767349">
                <a:tc>
                  <a:txBody>
                    <a:bodyPr/>
                    <a:lstStyle/>
                    <a:p>
                      <a:pPr algn="ctr"/>
                      <a:r>
                        <a:rPr lang="en-US" sz="2000" dirty="0">
                          <a:solidFill>
                            <a:srgbClr val="182637"/>
                          </a:solidFill>
                          <a:latin typeface="Gilroy-Regular" panose="00000500000000000000" pitchFamily="2" charset="0"/>
                        </a:rPr>
                        <a:t>Set aside pre-tax dollars to pay for health care costs not covered by insurance, including copayments, coinsurance and deductibles – as well as everyday items from sunscreen to baby care, feminine care products and over-the-counter medicines</a:t>
                      </a:r>
                    </a:p>
                  </a:txBody>
                  <a:tcPr anchor="ctr">
                    <a:solidFill>
                      <a:srgbClr val="EEF2F7"/>
                    </a:solidFill>
                  </a:tcPr>
                </a:tc>
                <a:tc>
                  <a:txBody>
                    <a:bodyPr/>
                    <a:lstStyle/>
                    <a:p>
                      <a:pPr algn="ctr"/>
                      <a:r>
                        <a:rPr lang="en-US" sz="2000" dirty="0">
                          <a:solidFill>
                            <a:srgbClr val="182637"/>
                          </a:solidFill>
                          <a:latin typeface="Gilroy-Regular" panose="00000500000000000000" pitchFamily="2" charset="0"/>
                        </a:rPr>
                        <a:t>Set aside pre-tax dollars to pay for certain dependent care costs that enable you and your spouse to work or look for work – like nursery school, licensed day care centers, summer day camps and in-home care</a:t>
                      </a:r>
                    </a:p>
                  </a:txBody>
                  <a:tcPr anchor="ctr">
                    <a:solidFill>
                      <a:srgbClr val="EEF2F7"/>
                    </a:solidFill>
                  </a:tcPr>
                </a:tc>
                <a:extLst>
                  <a:ext uri="{0D108BD9-81ED-4DB2-BD59-A6C34878D82A}">
                    <a16:rowId xmlns:a16="http://schemas.microsoft.com/office/drawing/2014/main" val="990380881"/>
                  </a:ext>
                </a:extLst>
              </a:tr>
              <a:tr h="407229">
                <a:tc>
                  <a:txBody>
                    <a:bodyPr/>
                    <a:lstStyle/>
                    <a:p>
                      <a:pPr algn="ctr"/>
                      <a:r>
                        <a:rPr lang="en-US" sz="2000" dirty="0">
                          <a:solidFill>
                            <a:srgbClr val="182637"/>
                          </a:solidFill>
                          <a:latin typeface="Gilroy-Regular" panose="00000500000000000000" pitchFamily="2" charset="0"/>
                        </a:rPr>
                        <a:t>Maximum contribution is $3,200 for 2024.</a:t>
                      </a:r>
                    </a:p>
                  </a:txBody>
                  <a:tcPr anchor="ctr">
                    <a:solidFill>
                      <a:srgbClr val="EEF2F7"/>
                    </a:solidFill>
                  </a:tcPr>
                </a:tc>
                <a:tc>
                  <a:txBody>
                    <a:bodyPr/>
                    <a:lstStyle/>
                    <a:p>
                      <a:pPr algn="ctr"/>
                      <a:r>
                        <a:rPr lang="en-US" sz="2000" dirty="0">
                          <a:solidFill>
                            <a:srgbClr val="182637"/>
                          </a:solidFill>
                          <a:latin typeface="Gilroy-Regular" panose="00000500000000000000" pitchFamily="2" charset="0"/>
                        </a:rPr>
                        <a:t>Maximum contribution set by the IRS is $5,000.</a:t>
                      </a:r>
                    </a:p>
                  </a:txBody>
                  <a:tcPr anchor="ctr">
                    <a:solidFill>
                      <a:srgbClr val="EEF2F7"/>
                    </a:solidFill>
                  </a:tcPr>
                </a:tc>
                <a:extLst>
                  <a:ext uri="{0D108BD9-81ED-4DB2-BD59-A6C34878D82A}">
                    <a16:rowId xmlns:a16="http://schemas.microsoft.com/office/drawing/2014/main" val="1988363375"/>
                  </a:ext>
                </a:extLst>
              </a:tr>
            </a:tbl>
          </a:graphicData>
        </a:graphic>
      </p:graphicFrame>
      <p:sp>
        <p:nvSpPr>
          <p:cNvPr id="6" name="TextBox 5">
            <a:extLst>
              <a:ext uri="{FF2B5EF4-FFF2-40B4-BE49-F238E27FC236}">
                <a16:creationId xmlns:a16="http://schemas.microsoft.com/office/drawing/2014/main" id="{E2A1DF49-3166-1C55-DB50-4582FB1F7098}"/>
              </a:ext>
            </a:extLst>
          </p:cNvPr>
          <p:cNvSpPr txBox="1"/>
          <p:nvPr/>
        </p:nvSpPr>
        <p:spPr>
          <a:xfrm>
            <a:off x="838198" y="5309561"/>
            <a:ext cx="10537825" cy="369332"/>
          </a:xfrm>
          <a:prstGeom prst="rect">
            <a:avLst/>
          </a:prstGeom>
          <a:solidFill>
            <a:srgbClr val="182637"/>
          </a:solidFill>
        </p:spPr>
        <p:txBody>
          <a:bodyPr wrap="square" rtlCol="0">
            <a:spAutoFit/>
          </a:bodyPr>
          <a:lstStyle/>
          <a:p>
            <a:pPr algn="ctr"/>
            <a:r>
              <a:rPr lang="en-US" dirty="0">
                <a:solidFill>
                  <a:schemeClr val="bg1"/>
                </a:solidFill>
                <a:latin typeface="Gilroy-Regular"/>
              </a:rPr>
              <a:t>If you enroll in one of the HDHP options, you are not eligible to enroll in the Health Care FSA.</a:t>
            </a:r>
          </a:p>
        </p:txBody>
      </p:sp>
      <p:sp>
        <p:nvSpPr>
          <p:cNvPr id="7" name="Content Placeholder 2">
            <a:extLst>
              <a:ext uri="{FF2B5EF4-FFF2-40B4-BE49-F238E27FC236}">
                <a16:creationId xmlns:a16="http://schemas.microsoft.com/office/drawing/2014/main" id="{81A6EF0E-0406-99C4-F81B-6810B41CD4A2}"/>
              </a:ext>
            </a:extLst>
          </p:cNvPr>
          <p:cNvSpPr txBox="1">
            <a:spLocks/>
          </p:cNvSpPr>
          <p:nvPr/>
        </p:nvSpPr>
        <p:spPr>
          <a:xfrm>
            <a:off x="3603293" y="6001597"/>
            <a:ext cx="5007633" cy="372443"/>
          </a:xfrm>
          <a:prstGeom prst="rect">
            <a:avLst/>
          </a:prstGeom>
        </p:spPr>
        <p:txBody>
          <a:bodyPr/>
          <a:lst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Cambria" panose="02040503050406030204" pitchFamily="18" charset="0"/>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000">
                <a:solidFill>
                  <a:schemeClr val="tx1"/>
                </a:solidFill>
                <a:latin typeface="+mn-lt"/>
                <a:ea typeface="Cambria" panose="02040503050406030204" pitchFamily="18" charset="0"/>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Cambria" panose="02040503050406030204" pitchFamily="18" charset="0"/>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1600">
                <a:solidFill>
                  <a:schemeClr val="tx1"/>
                </a:solidFill>
                <a:latin typeface="+mn-lt"/>
                <a:ea typeface="Cambria" panose="02040503050406030204" pitchFamily="18" charset="0"/>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ea typeface="Cambria" panose="02040503050406030204" pitchFamily="18" charset="0"/>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0" indent="0" algn="ctr">
              <a:spcBef>
                <a:spcPts val="1000"/>
              </a:spcBef>
              <a:spcAft>
                <a:spcPts val="1000"/>
              </a:spcAft>
              <a:buNone/>
            </a:pPr>
            <a:r>
              <a:rPr lang="en-US" sz="2000" kern="100" dirty="0">
                <a:latin typeface="Gilroy-Regular"/>
                <a:ea typeface="Calibri" panose="020F0502020204030204" pitchFamily="34" charset="0"/>
                <a:cs typeface="Times New Roman" panose="02020603050405020304" pitchFamily="18" charset="0"/>
              </a:rPr>
              <a:t>FSAs are “use it or lose it.” </a:t>
            </a:r>
          </a:p>
        </p:txBody>
      </p:sp>
      <p:sp>
        <p:nvSpPr>
          <p:cNvPr id="4" name="Slide Number Placeholder 3">
            <a:extLst>
              <a:ext uri="{FF2B5EF4-FFF2-40B4-BE49-F238E27FC236}">
                <a16:creationId xmlns:a16="http://schemas.microsoft.com/office/drawing/2014/main" id="{5F491CF4-396C-3B1E-6AAF-B4FDF303F444}"/>
              </a:ext>
            </a:extLst>
          </p:cNvPr>
          <p:cNvSpPr>
            <a:spLocks noGrp="1"/>
          </p:cNvSpPr>
          <p:nvPr>
            <p:ph type="sldNum" sz="quarter" idx="12"/>
          </p:nvPr>
        </p:nvSpPr>
        <p:spPr/>
        <p:txBody>
          <a:bodyPr/>
          <a:lstStyle/>
          <a:p>
            <a:fld id="{D1D6ED88-3662-4767-8108-3D34BDB7CBE2}" type="slidenum">
              <a:rPr lang="en-US" smtClean="0"/>
              <a:pPr/>
              <a:t>15</a:t>
            </a:fld>
            <a:endParaRPr lang="en-US"/>
          </a:p>
        </p:txBody>
      </p:sp>
      <p:sp>
        <p:nvSpPr>
          <p:cNvPr id="12" name="Title 11">
            <a:extLst>
              <a:ext uri="{FF2B5EF4-FFF2-40B4-BE49-F238E27FC236}">
                <a16:creationId xmlns:a16="http://schemas.microsoft.com/office/drawing/2014/main" id="{87F96608-71C2-D54F-41D0-C2CAD7E7E6D1}"/>
              </a:ext>
            </a:extLst>
          </p:cNvPr>
          <p:cNvSpPr>
            <a:spLocks noGrp="1"/>
          </p:cNvSpPr>
          <p:nvPr>
            <p:ph type="title"/>
          </p:nvPr>
        </p:nvSpPr>
        <p:spPr/>
        <p:txBody>
          <a:bodyPr>
            <a:normAutofit fontScale="90000"/>
          </a:bodyPr>
          <a:lstStyle/>
          <a:p>
            <a:r>
              <a:rPr lang="en-US" dirty="0"/>
              <a:t>Benefits Overview</a:t>
            </a:r>
            <a:br>
              <a:rPr lang="en-US" dirty="0"/>
            </a:br>
            <a:r>
              <a:rPr lang="en-US" sz="3600" b="0" dirty="0">
                <a:latin typeface="Gilroy-Regular" panose="00000500000000000000" pitchFamily="2" charset="0"/>
              </a:rPr>
              <a:t>Tax-Advantaged Accounts</a:t>
            </a:r>
          </a:p>
        </p:txBody>
      </p:sp>
      <p:sp>
        <p:nvSpPr>
          <p:cNvPr id="18" name="Left Bracket 17">
            <a:extLst>
              <a:ext uri="{FF2B5EF4-FFF2-40B4-BE49-F238E27FC236}">
                <a16:creationId xmlns:a16="http://schemas.microsoft.com/office/drawing/2014/main" id="{D7D3C2DB-DA34-769B-94C1-0A769DBCC847}"/>
              </a:ext>
            </a:extLst>
          </p:cNvPr>
          <p:cNvSpPr/>
          <p:nvPr/>
        </p:nvSpPr>
        <p:spPr>
          <a:xfrm>
            <a:off x="4403834" y="5862144"/>
            <a:ext cx="420414" cy="648268"/>
          </a:xfrm>
          <a:prstGeom prst="leftBracket">
            <a:avLst>
              <a:gd name="adj" fmla="val 0"/>
            </a:avLst>
          </a:prstGeom>
          <a:ln w="57150">
            <a:solidFill>
              <a:srgbClr val="EEF2F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CCD0DB70-66CE-B1D9-80A4-596A566379B7}"/>
              </a:ext>
            </a:extLst>
          </p:cNvPr>
          <p:cNvSpPr/>
          <p:nvPr/>
        </p:nvSpPr>
        <p:spPr>
          <a:xfrm rot="10800000">
            <a:off x="7373008" y="5858771"/>
            <a:ext cx="420414" cy="648268"/>
          </a:xfrm>
          <a:prstGeom prst="leftBracket">
            <a:avLst>
              <a:gd name="adj" fmla="val 0"/>
            </a:avLst>
          </a:prstGeom>
          <a:ln w="57150">
            <a:solidFill>
              <a:srgbClr val="EEF2F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0725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91FCD3-0DB5-2474-D696-D7BACD46A4C1}"/>
              </a:ext>
            </a:extLst>
          </p:cNvPr>
          <p:cNvPicPr>
            <a:picLocks noChangeAspect="1"/>
          </p:cNvPicPr>
          <p:nvPr/>
        </p:nvPicPr>
        <p:blipFill>
          <a:blip r:embed="rId2"/>
          <a:stretch>
            <a:fillRect/>
          </a:stretch>
        </p:blipFill>
        <p:spPr>
          <a:xfrm>
            <a:off x="2637594" y="3429000"/>
            <a:ext cx="7425689" cy="3202404"/>
          </a:xfrm>
          <a:prstGeom prst="rect">
            <a:avLst/>
          </a:prstGeom>
        </p:spPr>
      </p:pic>
      <p:sp>
        <p:nvSpPr>
          <p:cNvPr id="8" name="Content Placeholder 7">
            <a:extLst>
              <a:ext uri="{FF2B5EF4-FFF2-40B4-BE49-F238E27FC236}">
                <a16:creationId xmlns:a16="http://schemas.microsoft.com/office/drawing/2014/main" id="{96FF6EC8-8996-B953-EB26-10A2079819DC}"/>
              </a:ext>
            </a:extLst>
          </p:cNvPr>
          <p:cNvSpPr>
            <a:spLocks noGrp="1"/>
          </p:cNvSpPr>
          <p:nvPr>
            <p:ph idx="1"/>
          </p:nvPr>
        </p:nvSpPr>
        <p:spPr>
          <a:xfrm>
            <a:off x="430696" y="1501280"/>
            <a:ext cx="10515600" cy="4351338"/>
          </a:xfrm>
        </p:spPr>
        <p:txBody>
          <a:bodyPr/>
          <a:lstStyle/>
          <a:p>
            <a:r>
              <a:rPr lang="en-US" dirty="0"/>
              <a:t>Offered through Reliance Matrix</a:t>
            </a:r>
          </a:p>
          <a:p>
            <a:r>
              <a:rPr lang="en-US" dirty="0"/>
              <a:t>Company-provided Basic Life and AD&amp;D of 1.5 times your base salary, up to a maximum of $1,000,000, at no cost to you. </a:t>
            </a:r>
          </a:p>
          <a:p>
            <a:r>
              <a:rPr lang="en-US" dirty="0"/>
              <a:t>Supplemental Life you can buy through payroll deductions</a:t>
            </a:r>
          </a:p>
          <a:p>
            <a:endParaRPr lang="en-US" dirty="0"/>
          </a:p>
        </p:txBody>
      </p:sp>
      <p:sp>
        <p:nvSpPr>
          <p:cNvPr id="5" name="Slide Number Placeholder 4">
            <a:extLst>
              <a:ext uri="{FF2B5EF4-FFF2-40B4-BE49-F238E27FC236}">
                <a16:creationId xmlns:a16="http://schemas.microsoft.com/office/drawing/2014/main" id="{9F1E1F59-0F7E-C0B7-53A3-63B39D3EEB39}"/>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16</a:t>
            </a:fld>
            <a:endParaRPr lang="en-US"/>
          </a:p>
        </p:txBody>
      </p:sp>
      <p:sp>
        <p:nvSpPr>
          <p:cNvPr id="7" name="Title 6">
            <a:extLst>
              <a:ext uri="{FF2B5EF4-FFF2-40B4-BE49-F238E27FC236}">
                <a16:creationId xmlns:a16="http://schemas.microsoft.com/office/drawing/2014/main" id="{5C6372E8-4369-CE82-AA47-D5ADDEDEAD7C}"/>
              </a:ext>
            </a:extLst>
          </p:cNvPr>
          <p:cNvSpPr>
            <a:spLocks noGrp="1"/>
          </p:cNvSpPr>
          <p:nvPr>
            <p:ph type="title"/>
          </p:nvPr>
        </p:nvSpPr>
        <p:spPr>
          <a:xfrm>
            <a:off x="430696" y="483688"/>
            <a:ext cx="9528313" cy="755858"/>
          </a:xfrm>
        </p:spPr>
        <p:txBody>
          <a:bodyPr>
            <a:normAutofit fontScale="90000"/>
          </a:bodyPr>
          <a:lstStyle/>
          <a:p>
            <a:r>
              <a:rPr lang="en-US" dirty="0"/>
              <a:t>Benefits Overview</a:t>
            </a:r>
            <a:br>
              <a:rPr lang="en-US" dirty="0"/>
            </a:br>
            <a:r>
              <a:rPr lang="en-US" sz="3600" b="0" dirty="0">
                <a:latin typeface="Gilroy-Regular" panose="00000500000000000000" pitchFamily="2" charset="0"/>
              </a:rPr>
              <a:t>Life Insurance</a:t>
            </a:r>
          </a:p>
        </p:txBody>
      </p:sp>
    </p:spTree>
    <p:extLst>
      <p:ext uri="{BB962C8B-B14F-4D97-AF65-F5344CB8AC3E}">
        <p14:creationId xmlns:p14="http://schemas.microsoft.com/office/powerpoint/2010/main" val="240057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969D30A9-2473-1250-0AD2-CBF31CEA8D44}"/>
              </a:ext>
            </a:extLst>
          </p:cNvPr>
          <p:cNvSpPr txBox="1">
            <a:spLocks/>
          </p:cNvSpPr>
          <p:nvPr/>
        </p:nvSpPr>
        <p:spPr>
          <a:xfrm>
            <a:off x="839788" y="1893169"/>
            <a:ext cx="10537827" cy="21301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Gilroy-Regular"/>
            </a:endParaRPr>
          </a:p>
        </p:txBody>
      </p:sp>
      <p:sp>
        <p:nvSpPr>
          <p:cNvPr id="5" name="TextBox 4">
            <a:extLst>
              <a:ext uri="{FF2B5EF4-FFF2-40B4-BE49-F238E27FC236}">
                <a16:creationId xmlns:a16="http://schemas.microsoft.com/office/drawing/2014/main" id="{CF772D6C-36FD-C3BF-4B71-1C40ACBCE323}"/>
              </a:ext>
            </a:extLst>
          </p:cNvPr>
          <p:cNvSpPr txBox="1"/>
          <p:nvPr/>
        </p:nvSpPr>
        <p:spPr>
          <a:xfrm>
            <a:off x="525463" y="5587438"/>
            <a:ext cx="11445820" cy="707886"/>
          </a:xfrm>
          <a:prstGeom prst="rect">
            <a:avLst/>
          </a:prstGeom>
          <a:solidFill>
            <a:srgbClr val="182637"/>
          </a:solidFill>
        </p:spPr>
        <p:txBody>
          <a:bodyPr wrap="square" rtlCol="0">
            <a:spAutoFit/>
          </a:bodyPr>
          <a:lstStyle/>
          <a:p>
            <a:pPr algn="ctr"/>
            <a:r>
              <a:rPr lang="en-US" sz="2000" dirty="0">
                <a:solidFill>
                  <a:schemeClr val="bg1"/>
                </a:solidFill>
                <a:latin typeface="Gilroy-Regular"/>
              </a:rPr>
              <a:t>Enrollment is not required. You will participate in these benefits automatically based on your </a:t>
            </a:r>
            <a:br>
              <a:rPr lang="en-US" sz="2000" dirty="0">
                <a:solidFill>
                  <a:schemeClr val="bg1"/>
                </a:solidFill>
                <a:latin typeface="Gilroy-Regular"/>
              </a:rPr>
            </a:br>
            <a:r>
              <a:rPr lang="en-US" sz="2000" dirty="0">
                <a:solidFill>
                  <a:schemeClr val="bg1"/>
                </a:solidFill>
                <a:latin typeface="Gilroy-Regular"/>
              </a:rPr>
              <a:t>status and years of service. For information, contact your local Human Resources representative.</a:t>
            </a:r>
          </a:p>
        </p:txBody>
      </p:sp>
      <p:sp>
        <p:nvSpPr>
          <p:cNvPr id="11" name="Content Placeholder 10">
            <a:extLst>
              <a:ext uri="{FF2B5EF4-FFF2-40B4-BE49-F238E27FC236}">
                <a16:creationId xmlns:a16="http://schemas.microsoft.com/office/drawing/2014/main" id="{E1018F31-163C-BB3A-DC7B-2E1CC5A52C6C}"/>
              </a:ext>
            </a:extLst>
          </p:cNvPr>
          <p:cNvSpPr>
            <a:spLocks noGrp="1"/>
          </p:cNvSpPr>
          <p:nvPr>
            <p:ph idx="1"/>
          </p:nvPr>
        </p:nvSpPr>
        <p:spPr>
          <a:xfrm>
            <a:off x="430213" y="1501775"/>
            <a:ext cx="7589180" cy="4351338"/>
          </a:xfrm>
        </p:spPr>
        <p:txBody>
          <a:bodyPr/>
          <a:lstStyle/>
          <a:p>
            <a:r>
              <a:rPr lang="en-US" dirty="0">
                <a:latin typeface="Gilroy-Bold" panose="00000800000000000000" pitchFamily="2" charset="0"/>
              </a:rPr>
              <a:t>Short Term Disability (STD) </a:t>
            </a:r>
            <a:r>
              <a:rPr lang="en-US" dirty="0"/>
              <a:t>– if you are absent from work for more than three days in a row</a:t>
            </a:r>
          </a:p>
          <a:p>
            <a:r>
              <a:rPr lang="en-US" dirty="0">
                <a:latin typeface="Gilroy-Bold" panose="00000800000000000000" pitchFamily="2" charset="0"/>
              </a:rPr>
              <a:t>Salary Continuation </a:t>
            </a:r>
            <a:r>
              <a:rPr lang="en-US" dirty="0"/>
              <a:t>– number of weeks based on your years of service </a:t>
            </a:r>
          </a:p>
          <a:p>
            <a:r>
              <a:rPr lang="en-US" dirty="0">
                <a:latin typeface="Gilroy-Bold" panose="00000800000000000000" pitchFamily="2" charset="0"/>
              </a:rPr>
              <a:t>Long Term Disability (LTD) </a:t>
            </a:r>
            <a:r>
              <a:rPr lang="en-US" dirty="0"/>
              <a:t>– if your disability continues beyond the STD benefit period</a:t>
            </a:r>
          </a:p>
          <a:p>
            <a:r>
              <a:rPr lang="en-US" dirty="0">
                <a:latin typeface="Gilroy-Bold" panose="00000800000000000000" pitchFamily="2" charset="0"/>
              </a:rPr>
              <a:t>FMLA</a:t>
            </a:r>
            <a:r>
              <a:rPr lang="en-US" dirty="0"/>
              <a:t> – available in addition disability benefits for certain family and medical reasons</a:t>
            </a:r>
          </a:p>
          <a:p>
            <a:endParaRPr lang="en-US" dirty="0"/>
          </a:p>
        </p:txBody>
      </p:sp>
      <p:sp>
        <p:nvSpPr>
          <p:cNvPr id="6" name="Slide Number Placeholder 5">
            <a:extLst>
              <a:ext uri="{FF2B5EF4-FFF2-40B4-BE49-F238E27FC236}">
                <a16:creationId xmlns:a16="http://schemas.microsoft.com/office/drawing/2014/main" id="{68F4ACF6-D03F-2A61-F7C4-D0FBE1529DB7}"/>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17</a:t>
            </a:fld>
            <a:endParaRPr lang="en-US"/>
          </a:p>
        </p:txBody>
      </p:sp>
      <p:sp>
        <p:nvSpPr>
          <p:cNvPr id="7" name="Title 6">
            <a:extLst>
              <a:ext uri="{FF2B5EF4-FFF2-40B4-BE49-F238E27FC236}">
                <a16:creationId xmlns:a16="http://schemas.microsoft.com/office/drawing/2014/main" id="{4757251A-4FF9-34C4-C4F6-B98C20BD8DF4}"/>
              </a:ext>
            </a:extLst>
          </p:cNvPr>
          <p:cNvSpPr>
            <a:spLocks noGrp="1"/>
          </p:cNvSpPr>
          <p:nvPr>
            <p:ph type="title"/>
          </p:nvPr>
        </p:nvSpPr>
        <p:spPr>
          <a:xfrm>
            <a:off x="430696" y="483688"/>
            <a:ext cx="9528313" cy="755858"/>
          </a:xfrm>
        </p:spPr>
        <p:txBody>
          <a:bodyPr>
            <a:normAutofit fontScale="90000"/>
          </a:bodyPr>
          <a:lstStyle/>
          <a:p>
            <a:r>
              <a:rPr lang="en-US" dirty="0"/>
              <a:t>Benefits Overview</a:t>
            </a:r>
            <a:br>
              <a:rPr lang="en-US" dirty="0"/>
            </a:br>
            <a:r>
              <a:rPr lang="en-US" sz="3600" b="0" dirty="0">
                <a:latin typeface="Gilroy-Regular" panose="00000500000000000000" pitchFamily="2" charset="0"/>
              </a:rPr>
              <a:t>Disability and Leave Benefits</a:t>
            </a:r>
          </a:p>
        </p:txBody>
      </p:sp>
      <p:pic>
        <p:nvPicPr>
          <p:cNvPr id="18" name="Picture 17" descr="A doctor and patient talking&#10;&#10;Description automatically generated">
            <a:extLst>
              <a:ext uri="{FF2B5EF4-FFF2-40B4-BE49-F238E27FC236}">
                <a16:creationId xmlns:a16="http://schemas.microsoft.com/office/drawing/2014/main" id="{6769190F-B4CD-1692-CB53-B5DC9BDD5843}"/>
              </a:ext>
            </a:extLst>
          </p:cNvPr>
          <p:cNvPicPr>
            <a:picLocks noChangeAspect="1"/>
          </p:cNvPicPr>
          <p:nvPr/>
        </p:nvPicPr>
        <p:blipFill rotWithShape="1">
          <a:blip r:embed="rId2">
            <a:extLst>
              <a:ext uri="{28A0092B-C50C-407E-A947-70E740481C1C}">
                <a14:useLocalDpi xmlns:a14="http://schemas.microsoft.com/office/drawing/2010/main" val="0"/>
              </a:ext>
            </a:extLst>
          </a:blip>
          <a:srcRect t="16791" b="9498"/>
          <a:stretch/>
        </p:blipFill>
        <p:spPr>
          <a:xfrm>
            <a:off x="8869446" y="1501775"/>
            <a:ext cx="3322553" cy="3673643"/>
          </a:xfrm>
          <a:prstGeom prst="rect">
            <a:avLst/>
          </a:prstGeom>
        </p:spPr>
      </p:pic>
    </p:spTree>
    <p:extLst>
      <p:ext uri="{BB962C8B-B14F-4D97-AF65-F5344CB8AC3E}">
        <p14:creationId xmlns:p14="http://schemas.microsoft.com/office/powerpoint/2010/main" val="968021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DD5620C-0900-270C-7EAC-70B63D9FC8CB}"/>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endParaRPr lang="en-US" sz="4400" b="1" dirty="0">
              <a:solidFill>
                <a:schemeClr val="bg1"/>
              </a:solidFill>
            </a:endParaRPr>
          </a:p>
        </p:txBody>
      </p:sp>
      <p:sp>
        <p:nvSpPr>
          <p:cNvPr id="5" name="TextBox 4">
            <a:extLst>
              <a:ext uri="{FF2B5EF4-FFF2-40B4-BE49-F238E27FC236}">
                <a16:creationId xmlns:a16="http://schemas.microsoft.com/office/drawing/2014/main" id="{258F49DD-FA51-9786-291D-17A1DC0E02FF}"/>
              </a:ext>
            </a:extLst>
          </p:cNvPr>
          <p:cNvSpPr txBox="1"/>
          <p:nvPr/>
        </p:nvSpPr>
        <p:spPr>
          <a:xfrm>
            <a:off x="525463" y="1528293"/>
            <a:ext cx="5183188" cy="1544637"/>
          </a:xfrm>
          <a:prstGeom prst="rect">
            <a:avLst/>
          </a:prstGeom>
          <a:solidFill>
            <a:srgbClr val="EEF2F7"/>
          </a:solidFill>
        </p:spPr>
        <p:txBody>
          <a:bodyPr wrap="square" lIns="182880" tIns="91440" rIns="182880" bIns="91440" rtlCol="0">
            <a:noAutofit/>
          </a:bodyPr>
          <a:lstStyle/>
          <a:p>
            <a:r>
              <a:rPr lang="en-US" sz="1800" b="1" i="0" u="none" strike="noStrike" baseline="0" dirty="0">
                <a:solidFill>
                  <a:srgbClr val="211D1E"/>
                </a:solidFill>
                <a:latin typeface="Gilroy-Bold"/>
              </a:rPr>
              <a:t>Accident Insurance</a:t>
            </a:r>
          </a:p>
          <a:p>
            <a:r>
              <a:rPr lang="en-US" sz="1800" b="0" i="0" u="none" strike="noStrike" baseline="0" dirty="0">
                <a:solidFill>
                  <a:srgbClr val="211D1E"/>
                </a:solidFill>
                <a:latin typeface="Gilroy-Regular" panose="00000500000000000000" pitchFamily="2" charset="0"/>
              </a:rPr>
              <a:t>Pays for treatments or injuries resulting from </a:t>
            </a:r>
            <a:br>
              <a:rPr lang="en-US" sz="1800" b="0" i="0" u="none" strike="noStrike" baseline="0" dirty="0">
                <a:solidFill>
                  <a:srgbClr val="211D1E"/>
                </a:solidFill>
                <a:latin typeface="Gilroy-Regular" panose="00000500000000000000" pitchFamily="2" charset="0"/>
              </a:rPr>
            </a:br>
            <a:r>
              <a:rPr lang="en-US" sz="1800" b="0" i="0" u="none" strike="noStrike" baseline="0" dirty="0">
                <a:solidFill>
                  <a:srgbClr val="211D1E"/>
                </a:solidFill>
                <a:latin typeface="Gilroy-Regular" panose="00000500000000000000" pitchFamily="2" charset="0"/>
              </a:rPr>
              <a:t>a covered accident. It can help you pay for rehab, transportation, travel, or other out-of-pocket costs.</a:t>
            </a:r>
          </a:p>
        </p:txBody>
      </p:sp>
      <p:sp>
        <p:nvSpPr>
          <p:cNvPr id="6" name="TextBox 5">
            <a:extLst>
              <a:ext uri="{FF2B5EF4-FFF2-40B4-BE49-F238E27FC236}">
                <a16:creationId xmlns:a16="http://schemas.microsoft.com/office/drawing/2014/main" id="{F253146D-1D81-2820-60EE-D34B9BCC5CF2}"/>
              </a:ext>
            </a:extLst>
          </p:cNvPr>
          <p:cNvSpPr txBox="1"/>
          <p:nvPr/>
        </p:nvSpPr>
        <p:spPr>
          <a:xfrm>
            <a:off x="6095999" y="1544519"/>
            <a:ext cx="5570537" cy="1519335"/>
          </a:xfrm>
          <a:prstGeom prst="rect">
            <a:avLst/>
          </a:prstGeom>
          <a:solidFill>
            <a:srgbClr val="EEF2F7"/>
          </a:solidFill>
        </p:spPr>
        <p:txBody>
          <a:bodyPr wrap="square" lIns="182880" tIns="91440" rIns="182880" bIns="91440" rtlCol="0">
            <a:noAutofit/>
          </a:bodyPr>
          <a:lstStyle/>
          <a:p>
            <a:r>
              <a:rPr lang="en-US" sz="1800" b="1" i="0" u="none" strike="noStrike" baseline="0" dirty="0">
                <a:solidFill>
                  <a:srgbClr val="211D1E"/>
                </a:solidFill>
                <a:latin typeface="Gilroy-Bold"/>
              </a:rPr>
              <a:t>Hospital Indemnity</a:t>
            </a:r>
          </a:p>
          <a:p>
            <a:r>
              <a:rPr lang="en-US" sz="1800" b="0" i="0" u="none" strike="noStrike" baseline="0" dirty="0">
                <a:solidFill>
                  <a:srgbClr val="211D1E"/>
                </a:solidFill>
                <a:latin typeface="Gilroy-Regular" panose="00000500000000000000" pitchFamily="2" charset="0"/>
              </a:rPr>
              <a:t>Pays benefits after a qualified hospitalization.</a:t>
            </a:r>
          </a:p>
        </p:txBody>
      </p:sp>
      <p:sp>
        <p:nvSpPr>
          <p:cNvPr id="7" name="TextBox 6">
            <a:extLst>
              <a:ext uri="{FF2B5EF4-FFF2-40B4-BE49-F238E27FC236}">
                <a16:creationId xmlns:a16="http://schemas.microsoft.com/office/drawing/2014/main" id="{E8760718-8B5D-848B-E9B4-82091BA6C9C4}"/>
              </a:ext>
            </a:extLst>
          </p:cNvPr>
          <p:cNvSpPr txBox="1"/>
          <p:nvPr/>
        </p:nvSpPr>
        <p:spPr>
          <a:xfrm>
            <a:off x="525463" y="3262565"/>
            <a:ext cx="5183188" cy="1519335"/>
          </a:xfrm>
          <a:prstGeom prst="rect">
            <a:avLst/>
          </a:prstGeom>
          <a:solidFill>
            <a:srgbClr val="EEF2F7"/>
          </a:solidFill>
        </p:spPr>
        <p:txBody>
          <a:bodyPr wrap="square" lIns="182880" tIns="91440" rIns="182880" bIns="91440" rtlCol="0">
            <a:noAutofit/>
          </a:bodyPr>
          <a:lstStyle/>
          <a:p>
            <a:r>
              <a:rPr lang="en-US" sz="1800" b="1" i="0" u="none" strike="noStrike" baseline="0" dirty="0">
                <a:solidFill>
                  <a:srgbClr val="211D1E"/>
                </a:solidFill>
                <a:latin typeface="Gilroy-Bold"/>
              </a:rPr>
              <a:t>Critical Illness Insurance</a:t>
            </a:r>
          </a:p>
          <a:p>
            <a:r>
              <a:rPr lang="en-US" sz="1800" b="0" i="0" u="none" strike="noStrike" baseline="0" dirty="0">
                <a:solidFill>
                  <a:srgbClr val="211D1E"/>
                </a:solidFill>
                <a:latin typeface="Gilroy-Regular" panose="00000500000000000000" pitchFamily="2" charset="0"/>
              </a:rPr>
              <a:t>Provides a lump-sum benefit for diagnosis of a covered critical illness or event like a heart attack or stroke. It can help cover travel, room and board, transportation, and more.</a:t>
            </a:r>
          </a:p>
        </p:txBody>
      </p:sp>
      <p:sp>
        <p:nvSpPr>
          <p:cNvPr id="8" name="TextBox 7">
            <a:extLst>
              <a:ext uri="{FF2B5EF4-FFF2-40B4-BE49-F238E27FC236}">
                <a16:creationId xmlns:a16="http://schemas.microsoft.com/office/drawing/2014/main" id="{39DDFF41-1193-07C6-949A-80E1C8233BC6}"/>
              </a:ext>
            </a:extLst>
          </p:cNvPr>
          <p:cNvSpPr txBox="1"/>
          <p:nvPr/>
        </p:nvSpPr>
        <p:spPr>
          <a:xfrm>
            <a:off x="6095999" y="3262566"/>
            <a:ext cx="5570536" cy="1519335"/>
          </a:xfrm>
          <a:prstGeom prst="rect">
            <a:avLst/>
          </a:prstGeom>
          <a:solidFill>
            <a:srgbClr val="EEF2F7"/>
          </a:solidFill>
        </p:spPr>
        <p:txBody>
          <a:bodyPr wrap="square" lIns="182880" tIns="91440" rIns="182880" bIns="91440" rtlCol="0">
            <a:noAutofit/>
          </a:bodyPr>
          <a:lstStyle/>
          <a:p>
            <a:r>
              <a:rPr lang="en-US" sz="1800" b="1" i="0" u="none" strike="noStrike" baseline="0" dirty="0">
                <a:solidFill>
                  <a:srgbClr val="211D1E"/>
                </a:solidFill>
                <a:latin typeface="Gilroy-Bold"/>
              </a:rPr>
              <a:t>Short Term Disability</a:t>
            </a:r>
          </a:p>
          <a:p>
            <a:r>
              <a:rPr lang="en-US" sz="1800" b="0" i="0" u="none" strike="noStrike" baseline="0" dirty="0">
                <a:solidFill>
                  <a:srgbClr val="211D1E"/>
                </a:solidFill>
                <a:latin typeface="Gilroy-Regular" panose="00000500000000000000" pitchFamily="2" charset="0"/>
              </a:rPr>
              <a:t>The opportunity to provide additional benefits beyond the company-provided STD – so you can increase your weekly benefit during your STD.</a:t>
            </a:r>
            <a:endParaRPr lang="en-US" dirty="0">
              <a:solidFill>
                <a:srgbClr val="211D1E"/>
              </a:solidFill>
              <a:latin typeface="Gilroy-Regular" panose="00000500000000000000" pitchFamily="2" charset="0"/>
            </a:endParaRPr>
          </a:p>
          <a:p>
            <a:endParaRPr lang="en-US" sz="1800" b="0" i="0" u="none" strike="noStrike" baseline="0" dirty="0">
              <a:solidFill>
                <a:srgbClr val="211D1E"/>
              </a:solidFill>
              <a:latin typeface="Gilroy-Regular"/>
            </a:endParaRPr>
          </a:p>
        </p:txBody>
      </p:sp>
      <p:sp>
        <p:nvSpPr>
          <p:cNvPr id="9" name="TextBox 8">
            <a:extLst>
              <a:ext uri="{FF2B5EF4-FFF2-40B4-BE49-F238E27FC236}">
                <a16:creationId xmlns:a16="http://schemas.microsoft.com/office/drawing/2014/main" id="{D24DA904-0E88-8FD2-3A7E-D809560918C5}"/>
              </a:ext>
            </a:extLst>
          </p:cNvPr>
          <p:cNvSpPr txBox="1"/>
          <p:nvPr/>
        </p:nvSpPr>
        <p:spPr>
          <a:xfrm>
            <a:off x="527653" y="4970959"/>
            <a:ext cx="11138882" cy="1320408"/>
          </a:xfrm>
          <a:prstGeom prst="rect">
            <a:avLst/>
          </a:prstGeom>
          <a:solidFill>
            <a:srgbClr val="EEF2F7"/>
          </a:solidFill>
        </p:spPr>
        <p:txBody>
          <a:bodyPr wrap="square" lIns="182880" tIns="91440" rIns="182880" bIns="91440" rtlCol="0">
            <a:noAutofit/>
          </a:bodyPr>
          <a:lstStyle/>
          <a:p>
            <a:r>
              <a:rPr lang="en-US" sz="1800" b="1" i="0" u="none" strike="noStrike" baseline="0" dirty="0">
                <a:solidFill>
                  <a:srgbClr val="211D1E"/>
                </a:solidFill>
                <a:latin typeface="Gilroy-Bold"/>
              </a:rPr>
              <a:t>Permanent Life Insurance + Long Term Care</a:t>
            </a:r>
          </a:p>
          <a:p>
            <a:r>
              <a:rPr lang="en-US" sz="1800" b="0" i="0" u="none" strike="noStrike" baseline="0" dirty="0">
                <a:solidFill>
                  <a:srgbClr val="211D1E"/>
                </a:solidFill>
                <a:latin typeface="Gilroy-Regular" panose="00000500000000000000" pitchFamily="2" charset="0"/>
              </a:rPr>
              <a:t>Two benefits in one policy. Permanent Life Insurance can be used to pay final expenses and helps protect your financial legacy. Long Term Care (LTC) can relieve your family from becoming full-time caregivers and provides cash benefits for home care and/or residential care.</a:t>
            </a:r>
          </a:p>
        </p:txBody>
      </p:sp>
      <p:sp>
        <p:nvSpPr>
          <p:cNvPr id="4" name="Slide Number Placeholder 3">
            <a:extLst>
              <a:ext uri="{FF2B5EF4-FFF2-40B4-BE49-F238E27FC236}">
                <a16:creationId xmlns:a16="http://schemas.microsoft.com/office/drawing/2014/main" id="{83C78F08-4B92-AC39-413D-96DC177FD222}"/>
              </a:ext>
            </a:extLst>
          </p:cNvPr>
          <p:cNvSpPr>
            <a:spLocks noGrp="1"/>
          </p:cNvSpPr>
          <p:nvPr>
            <p:ph type="sldNum" sz="quarter" idx="12"/>
          </p:nvPr>
        </p:nvSpPr>
        <p:spPr/>
        <p:txBody>
          <a:bodyPr/>
          <a:lstStyle/>
          <a:p>
            <a:fld id="{D1D6ED88-3662-4767-8108-3D34BDB7CBE2}" type="slidenum">
              <a:rPr lang="en-US" smtClean="0"/>
              <a:pPr/>
              <a:t>18</a:t>
            </a:fld>
            <a:endParaRPr lang="en-US"/>
          </a:p>
        </p:txBody>
      </p:sp>
      <p:sp>
        <p:nvSpPr>
          <p:cNvPr id="14" name="Title 13">
            <a:extLst>
              <a:ext uri="{FF2B5EF4-FFF2-40B4-BE49-F238E27FC236}">
                <a16:creationId xmlns:a16="http://schemas.microsoft.com/office/drawing/2014/main" id="{B3E1AF1B-3373-C6A2-2C58-970250369EFF}"/>
              </a:ext>
            </a:extLst>
          </p:cNvPr>
          <p:cNvSpPr>
            <a:spLocks noGrp="1"/>
          </p:cNvSpPr>
          <p:nvPr>
            <p:ph type="title"/>
          </p:nvPr>
        </p:nvSpPr>
        <p:spPr/>
        <p:txBody>
          <a:bodyPr>
            <a:normAutofit fontScale="90000"/>
          </a:bodyPr>
          <a:lstStyle/>
          <a:p>
            <a:r>
              <a:rPr lang="en-US" dirty="0"/>
              <a:t>Benefits Overview</a:t>
            </a:r>
            <a:br>
              <a:rPr lang="en-US" dirty="0"/>
            </a:br>
            <a:r>
              <a:rPr lang="en-US" sz="3600" b="0" dirty="0">
                <a:latin typeface="Gilroy-Regular" panose="00000500000000000000" pitchFamily="2" charset="0"/>
              </a:rPr>
              <a:t>Voluntary Benefits</a:t>
            </a:r>
          </a:p>
        </p:txBody>
      </p:sp>
    </p:spTree>
    <p:extLst>
      <p:ext uri="{BB962C8B-B14F-4D97-AF65-F5344CB8AC3E}">
        <p14:creationId xmlns:p14="http://schemas.microsoft.com/office/powerpoint/2010/main" val="1657301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F5AB52C0-A2C7-7F19-8429-11C1035218ED}"/>
              </a:ext>
            </a:extLst>
          </p:cNvPr>
          <p:cNvSpPr txBox="1">
            <a:spLocks/>
          </p:cNvSpPr>
          <p:nvPr/>
        </p:nvSpPr>
        <p:spPr>
          <a:xfrm>
            <a:off x="525463" y="1993860"/>
            <a:ext cx="5570536" cy="43682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211D1E"/>
                </a:solidFill>
                <a:latin typeface="Gilroy-Regular"/>
              </a:rPr>
              <a:t>High-quality, personalized care from diverse providers</a:t>
            </a:r>
          </a:p>
          <a:p>
            <a:r>
              <a:rPr lang="en-US" sz="1800" dirty="0">
                <a:solidFill>
                  <a:srgbClr val="211D1E"/>
                </a:solidFill>
                <a:latin typeface="Gilroy-Regular"/>
              </a:rPr>
              <a:t>No cost to non-union, full-time employees and dependents</a:t>
            </a:r>
          </a:p>
          <a:p>
            <a:r>
              <a:rPr lang="en-US" sz="1800" b="1" dirty="0">
                <a:solidFill>
                  <a:srgbClr val="182637"/>
                </a:solidFill>
                <a:latin typeface="Gilroy-Regular"/>
              </a:rPr>
              <a:t>Four free therapy sessions </a:t>
            </a:r>
            <a:r>
              <a:rPr lang="en-US" sz="1800" dirty="0">
                <a:solidFill>
                  <a:srgbClr val="211D1E"/>
                </a:solidFill>
                <a:latin typeface="Gilroy-Regular"/>
              </a:rPr>
              <a:t>(for you and your family members ages 6 and older) and </a:t>
            </a:r>
            <a:r>
              <a:rPr lang="en-US" sz="1800" b="1" dirty="0">
                <a:solidFill>
                  <a:srgbClr val="182637"/>
                </a:solidFill>
                <a:latin typeface="Gilroy-Regular"/>
              </a:rPr>
              <a:t>four free coaching sessions</a:t>
            </a:r>
            <a:r>
              <a:rPr lang="en-US" sz="1800" dirty="0">
                <a:solidFill>
                  <a:srgbClr val="211D1E"/>
                </a:solidFill>
                <a:latin typeface="Gilroy-Regular"/>
              </a:rPr>
              <a:t> (for you and your family members ages </a:t>
            </a:r>
            <a:r>
              <a:rPr lang="en-US" sz="1800">
                <a:solidFill>
                  <a:srgbClr val="211D1E"/>
                </a:solidFill>
                <a:latin typeface="Gilroy-Regular"/>
              </a:rPr>
              <a:t>18 </a:t>
            </a:r>
            <a:br>
              <a:rPr lang="en-US" sz="1800">
                <a:solidFill>
                  <a:srgbClr val="211D1E"/>
                </a:solidFill>
                <a:latin typeface="Gilroy-Regular"/>
              </a:rPr>
            </a:br>
            <a:r>
              <a:rPr lang="en-US" sz="1800">
                <a:solidFill>
                  <a:srgbClr val="211D1E"/>
                </a:solidFill>
                <a:latin typeface="Gilroy-Regular"/>
              </a:rPr>
              <a:t>and </a:t>
            </a:r>
            <a:r>
              <a:rPr lang="en-US" sz="1800" dirty="0">
                <a:solidFill>
                  <a:srgbClr val="211D1E"/>
                </a:solidFill>
                <a:latin typeface="Gilroy-Regular"/>
              </a:rPr>
              <a:t>older) per year</a:t>
            </a:r>
          </a:p>
          <a:p>
            <a:r>
              <a:rPr lang="en-US" sz="1800" dirty="0">
                <a:solidFill>
                  <a:srgbClr val="211D1E"/>
                </a:solidFill>
                <a:latin typeface="Gilroy-Regular"/>
              </a:rPr>
              <a:t>Also includes self-guided mental wellness exercises, work-life services, medication management, substance use support, and more</a:t>
            </a:r>
            <a:endParaRPr lang="en-US" sz="1800" dirty="0">
              <a:latin typeface="Gilroy-Regular"/>
            </a:endParaRPr>
          </a:p>
        </p:txBody>
      </p:sp>
      <p:sp>
        <p:nvSpPr>
          <p:cNvPr id="6" name="Content Placeholder 3">
            <a:extLst>
              <a:ext uri="{FF2B5EF4-FFF2-40B4-BE49-F238E27FC236}">
                <a16:creationId xmlns:a16="http://schemas.microsoft.com/office/drawing/2014/main" id="{DF508367-5B4C-D56C-AE02-42B8A7F4E96A}"/>
              </a:ext>
            </a:extLst>
          </p:cNvPr>
          <p:cNvSpPr txBox="1">
            <a:spLocks/>
          </p:cNvSpPr>
          <p:nvPr/>
        </p:nvSpPr>
        <p:spPr>
          <a:xfrm>
            <a:off x="6488475" y="1993860"/>
            <a:ext cx="5703525" cy="4649898"/>
          </a:xfrm>
          <a:prstGeom prst="rect">
            <a:avLst/>
          </a:prstGeom>
        </p:spPr>
        <p:txBody>
          <a:bodyPr tIns="9144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211D1E"/>
                </a:solidFill>
                <a:latin typeface="Gilroy-Regular"/>
              </a:rPr>
              <a:t>Virtual care for all stages of menopause </a:t>
            </a:r>
          </a:p>
          <a:p>
            <a:r>
              <a:rPr lang="en-US" sz="1800" dirty="0">
                <a:solidFill>
                  <a:srgbClr val="211D1E"/>
                </a:solidFill>
                <a:latin typeface="Gilroy-Regular"/>
              </a:rPr>
              <a:t>Combination of hormonal and non-hormonal treatments, nutrition and weight management, sleep support, mental health care, and more</a:t>
            </a:r>
          </a:p>
          <a:p>
            <a:pPr marL="0" indent="0">
              <a:buNone/>
            </a:pPr>
            <a:endParaRPr lang="en-US" sz="1800" b="1" dirty="0">
              <a:solidFill>
                <a:srgbClr val="211D1E"/>
              </a:solidFill>
              <a:latin typeface="Gilroy-Regular"/>
            </a:endParaRPr>
          </a:p>
          <a:p>
            <a:endParaRPr lang="en-US" sz="1800" dirty="0">
              <a:solidFill>
                <a:srgbClr val="211D1E"/>
              </a:solidFill>
              <a:latin typeface="Gilroy-Regular"/>
            </a:endParaRPr>
          </a:p>
          <a:p>
            <a:r>
              <a:rPr lang="en-US" sz="1800" dirty="0">
                <a:solidFill>
                  <a:srgbClr val="211D1E"/>
                </a:solidFill>
                <a:latin typeface="Gilroy-Regular"/>
              </a:rPr>
              <a:t>Premier fertility benefit designed to provide </a:t>
            </a:r>
            <a:br>
              <a:rPr lang="en-US" sz="1800" dirty="0">
                <a:solidFill>
                  <a:srgbClr val="211D1E"/>
                </a:solidFill>
                <a:latin typeface="Gilroy-Regular"/>
              </a:rPr>
            </a:br>
            <a:r>
              <a:rPr lang="en-US" sz="1800" dirty="0">
                <a:solidFill>
                  <a:srgbClr val="211D1E"/>
                </a:solidFill>
                <a:latin typeface="Gilroy-Regular"/>
              </a:rPr>
              <a:t>all-inclusive comprehensive coverage</a:t>
            </a:r>
          </a:p>
          <a:p>
            <a:r>
              <a:rPr lang="en-US" sz="1800" dirty="0">
                <a:latin typeface="Gilroy-Regular"/>
              </a:rPr>
              <a:t>Patient Care Advocates offer education, support, and coordinated care</a:t>
            </a:r>
          </a:p>
          <a:p>
            <a:r>
              <a:rPr lang="en-US" sz="1800" dirty="0">
                <a:latin typeface="Gilroy-Regular"/>
              </a:rPr>
              <a:t>Full suite of fertility treatment options, including Artificial Insemination (IUI), Cryopreservation, Fresh IVF Cycle, Frozen Embryo transfer (FET), Frozen Oocyte Transfer, donor tissue (eggs and sperm) purchase</a:t>
            </a:r>
          </a:p>
        </p:txBody>
      </p:sp>
      <p:sp>
        <p:nvSpPr>
          <p:cNvPr id="4" name="Slide Number Placeholder 3">
            <a:extLst>
              <a:ext uri="{FF2B5EF4-FFF2-40B4-BE49-F238E27FC236}">
                <a16:creationId xmlns:a16="http://schemas.microsoft.com/office/drawing/2014/main" id="{351B694E-94B0-BEA9-D816-BE29C4FDE02D}"/>
              </a:ext>
            </a:extLst>
          </p:cNvPr>
          <p:cNvSpPr>
            <a:spLocks noGrp="1"/>
          </p:cNvSpPr>
          <p:nvPr>
            <p:ph type="sldNum" sz="quarter" idx="12"/>
          </p:nvPr>
        </p:nvSpPr>
        <p:spPr/>
        <p:txBody>
          <a:bodyPr/>
          <a:lstStyle/>
          <a:p>
            <a:fld id="{D1D6ED88-3662-4767-8108-3D34BDB7CBE2}" type="slidenum">
              <a:rPr lang="en-US" smtClean="0"/>
              <a:pPr/>
              <a:t>19</a:t>
            </a:fld>
            <a:endParaRPr lang="en-US"/>
          </a:p>
        </p:txBody>
      </p:sp>
      <p:sp>
        <p:nvSpPr>
          <p:cNvPr id="11" name="Title 10">
            <a:extLst>
              <a:ext uri="{FF2B5EF4-FFF2-40B4-BE49-F238E27FC236}">
                <a16:creationId xmlns:a16="http://schemas.microsoft.com/office/drawing/2014/main" id="{D1481EE5-B08D-E797-08E8-17C3274AD26B}"/>
              </a:ext>
            </a:extLst>
          </p:cNvPr>
          <p:cNvSpPr>
            <a:spLocks noGrp="1"/>
          </p:cNvSpPr>
          <p:nvPr>
            <p:ph type="title"/>
          </p:nvPr>
        </p:nvSpPr>
        <p:spPr/>
        <p:txBody>
          <a:bodyPr>
            <a:normAutofit fontScale="90000"/>
          </a:bodyPr>
          <a:lstStyle/>
          <a:p>
            <a:r>
              <a:rPr lang="en-US" dirty="0"/>
              <a:t>Benefits Overview</a:t>
            </a:r>
            <a:br>
              <a:rPr lang="en-US" dirty="0"/>
            </a:br>
            <a:r>
              <a:rPr lang="en-US" sz="3600" b="0" dirty="0">
                <a:latin typeface="Gilroy-Regular" panose="00000500000000000000" pitchFamily="2" charset="0"/>
              </a:rPr>
              <a:t>Personal &amp; Well-Being Benefits</a:t>
            </a:r>
          </a:p>
        </p:txBody>
      </p:sp>
      <p:sp>
        <p:nvSpPr>
          <p:cNvPr id="16" name="Text Placeholder 1">
            <a:extLst>
              <a:ext uri="{FF2B5EF4-FFF2-40B4-BE49-F238E27FC236}">
                <a16:creationId xmlns:a16="http://schemas.microsoft.com/office/drawing/2014/main" id="{5859B08D-1F8A-8B89-C719-2D1413A25040}"/>
              </a:ext>
            </a:extLst>
          </p:cNvPr>
          <p:cNvSpPr txBox="1">
            <a:spLocks/>
          </p:cNvSpPr>
          <p:nvPr/>
        </p:nvSpPr>
        <p:spPr>
          <a:xfrm>
            <a:off x="525463" y="1481703"/>
            <a:ext cx="5570537" cy="471131"/>
          </a:xfrm>
          <a:prstGeom prst="rect">
            <a:avLst/>
          </a:prstGeom>
          <a:solidFill>
            <a:schemeClr val="tx2"/>
          </a:solidFill>
        </p:spPr>
        <p:txBody>
          <a:bodyPr vert="horz" lIns="91440" tIns="9144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latin typeface="Gilroy-Bold" panose="00000800000000000000" pitchFamily="2" charset="0"/>
              </a:rPr>
              <a:t>Emotional Support from Spring Health</a:t>
            </a:r>
          </a:p>
        </p:txBody>
      </p:sp>
      <p:sp>
        <p:nvSpPr>
          <p:cNvPr id="17" name="Text Placeholder 1">
            <a:extLst>
              <a:ext uri="{FF2B5EF4-FFF2-40B4-BE49-F238E27FC236}">
                <a16:creationId xmlns:a16="http://schemas.microsoft.com/office/drawing/2014/main" id="{1CE8F16C-D52D-8F32-8677-AC772B1BCB86}"/>
              </a:ext>
            </a:extLst>
          </p:cNvPr>
          <p:cNvSpPr txBox="1">
            <a:spLocks/>
          </p:cNvSpPr>
          <p:nvPr/>
        </p:nvSpPr>
        <p:spPr>
          <a:xfrm>
            <a:off x="6459071" y="1481703"/>
            <a:ext cx="5570537" cy="471131"/>
          </a:xfrm>
          <a:prstGeom prst="rect">
            <a:avLst/>
          </a:prstGeom>
          <a:solidFill>
            <a:schemeClr val="tx2"/>
          </a:solidFill>
        </p:spPr>
        <p:txBody>
          <a:bodyPr vert="horz" lIns="91440" tIns="9144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latin typeface="Gilroy-Bold" panose="00000800000000000000" pitchFamily="2" charset="0"/>
              </a:rPr>
              <a:t>Menopause &amp; Midlife Care from Progyny</a:t>
            </a:r>
          </a:p>
        </p:txBody>
      </p:sp>
      <p:sp>
        <p:nvSpPr>
          <p:cNvPr id="18" name="Text Placeholder 1">
            <a:extLst>
              <a:ext uri="{FF2B5EF4-FFF2-40B4-BE49-F238E27FC236}">
                <a16:creationId xmlns:a16="http://schemas.microsoft.com/office/drawing/2014/main" id="{05DAA16B-DC44-D9A1-BCB0-C12AF2CEB9A3}"/>
              </a:ext>
            </a:extLst>
          </p:cNvPr>
          <p:cNvSpPr txBox="1">
            <a:spLocks/>
          </p:cNvSpPr>
          <p:nvPr/>
        </p:nvSpPr>
        <p:spPr>
          <a:xfrm>
            <a:off x="6459070" y="3429000"/>
            <a:ext cx="5570537" cy="471131"/>
          </a:xfrm>
          <a:prstGeom prst="rect">
            <a:avLst/>
          </a:prstGeom>
          <a:solidFill>
            <a:schemeClr val="tx2"/>
          </a:solidFill>
        </p:spPr>
        <p:txBody>
          <a:bodyPr vert="horz" lIns="91440" tIns="9144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latin typeface="Gilroy-Bold" panose="00000800000000000000" pitchFamily="2" charset="0"/>
              </a:rPr>
              <a:t>Family Planning Support from Progyny</a:t>
            </a:r>
          </a:p>
        </p:txBody>
      </p:sp>
    </p:spTree>
    <p:extLst>
      <p:ext uri="{BB962C8B-B14F-4D97-AF65-F5344CB8AC3E}">
        <p14:creationId xmlns:p14="http://schemas.microsoft.com/office/powerpoint/2010/main" val="3735342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021C9C-DA6A-3272-7810-BCA9063612C7}"/>
              </a:ext>
            </a:extLst>
          </p:cNvPr>
          <p:cNvSpPr>
            <a:spLocks noGrp="1"/>
          </p:cNvSpPr>
          <p:nvPr>
            <p:ph idx="1"/>
          </p:nvPr>
        </p:nvSpPr>
        <p:spPr>
          <a:xfrm>
            <a:off x="1344613" y="1619958"/>
            <a:ext cx="7799387" cy="4351337"/>
          </a:xfrm>
        </p:spPr>
        <p:txBody>
          <a:bodyPr/>
          <a:lstStyle/>
          <a:p>
            <a:pPr marL="0" indent="0">
              <a:buNone/>
            </a:pPr>
            <a:r>
              <a:rPr lang="en-US" dirty="0"/>
              <a:t>Reviewing the Basics: Open Enrollment Overview </a:t>
            </a:r>
            <a:br>
              <a:rPr lang="en-US" dirty="0"/>
            </a:br>
            <a:endParaRPr lang="en-US" dirty="0"/>
          </a:p>
          <a:p>
            <a:pPr marL="0" indent="0">
              <a:buNone/>
            </a:pPr>
            <a:r>
              <a:rPr lang="en-US" dirty="0"/>
              <a:t>Learning What’s New: Key Changes for 2025</a:t>
            </a:r>
            <a:br>
              <a:rPr lang="en-US" dirty="0"/>
            </a:br>
            <a:r>
              <a:rPr lang="en-US" dirty="0"/>
              <a:t> </a:t>
            </a:r>
          </a:p>
          <a:p>
            <a:pPr marL="0" indent="0">
              <a:buNone/>
            </a:pPr>
            <a:r>
              <a:rPr lang="en-US" dirty="0"/>
              <a:t>Understanding Your Options: Benefits Overview </a:t>
            </a:r>
            <a:br>
              <a:rPr lang="en-US" dirty="0"/>
            </a:br>
            <a:endParaRPr lang="en-US" dirty="0"/>
          </a:p>
          <a:p>
            <a:pPr marL="0" indent="0">
              <a:buNone/>
            </a:pPr>
            <a:r>
              <a:rPr lang="en-US" dirty="0"/>
              <a:t>Finding What Fits: People Like You </a:t>
            </a:r>
            <a:br>
              <a:rPr lang="en-US" dirty="0"/>
            </a:br>
            <a:endParaRPr lang="en-US" dirty="0"/>
          </a:p>
          <a:p>
            <a:pPr marL="0" indent="0">
              <a:buNone/>
            </a:pPr>
            <a:r>
              <a:rPr lang="en-US" dirty="0"/>
              <a:t>Knowing Where to Go: Your Resources </a:t>
            </a:r>
          </a:p>
        </p:txBody>
      </p:sp>
      <p:sp>
        <p:nvSpPr>
          <p:cNvPr id="4" name="Slide Number Placeholder 3">
            <a:extLst>
              <a:ext uri="{FF2B5EF4-FFF2-40B4-BE49-F238E27FC236}">
                <a16:creationId xmlns:a16="http://schemas.microsoft.com/office/drawing/2014/main" id="{34B8CA07-41DA-E225-746C-45C79DBF4B51}"/>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2</a:t>
            </a:fld>
            <a:endParaRPr lang="en-US"/>
          </a:p>
        </p:txBody>
      </p:sp>
      <p:sp>
        <p:nvSpPr>
          <p:cNvPr id="7" name="Title 6">
            <a:extLst>
              <a:ext uri="{FF2B5EF4-FFF2-40B4-BE49-F238E27FC236}">
                <a16:creationId xmlns:a16="http://schemas.microsoft.com/office/drawing/2014/main" id="{8B45D37A-01B7-7040-ABCB-76AB72467497}"/>
              </a:ext>
            </a:extLst>
          </p:cNvPr>
          <p:cNvSpPr>
            <a:spLocks noGrp="1"/>
          </p:cNvSpPr>
          <p:nvPr>
            <p:ph type="title"/>
          </p:nvPr>
        </p:nvSpPr>
        <p:spPr>
          <a:xfrm>
            <a:off x="430696" y="240038"/>
            <a:ext cx="9528313" cy="755858"/>
          </a:xfrm>
        </p:spPr>
        <p:txBody>
          <a:bodyPr>
            <a:normAutofit/>
          </a:bodyPr>
          <a:lstStyle/>
          <a:p>
            <a:r>
              <a:rPr lang="en-US" dirty="0"/>
              <a:t>What We’ll Cover Today</a:t>
            </a:r>
          </a:p>
        </p:txBody>
      </p:sp>
      <p:sp>
        <p:nvSpPr>
          <p:cNvPr id="2" name="Oval 1">
            <a:extLst>
              <a:ext uri="{FF2B5EF4-FFF2-40B4-BE49-F238E27FC236}">
                <a16:creationId xmlns:a16="http://schemas.microsoft.com/office/drawing/2014/main" id="{AA3A8078-1542-6368-9B6F-0D76432CC755}"/>
              </a:ext>
            </a:extLst>
          </p:cNvPr>
          <p:cNvSpPr/>
          <p:nvPr/>
        </p:nvSpPr>
        <p:spPr>
          <a:xfrm>
            <a:off x="773170" y="1577918"/>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C3B4F"/>
                </a:solidFill>
                <a:effectLst/>
                <a:uLnTx/>
                <a:uFillTx/>
                <a:latin typeface="Gilroy-Regular"/>
              </a:rPr>
              <a:t>1</a:t>
            </a:r>
          </a:p>
        </p:txBody>
      </p:sp>
      <p:sp>
        <p:nvSpPr>
          <p:cNvPr id="9" name="Oval 8">
            <a:extLst>
              <a:ext uri="{FF2B5EF4-FFF2-40B4-BE49-F238E27FC236}">
                <a16:creationId xmlns:a16="http://schemas.microsoft.com/office/drawing/2014/main" id="{42D1FB61-67BD-7E96-DF26-3C7D167CFC19}"/>
              </a:ext>
            </a:extLst>
          </p:cNvPr>
          <p:cNvSpPr/>
          <p:nvPr/>
        </p:nvSpPr>
        <p:spPr>
          <a:xfrm>
            <a:off x="773169" y="2443821"/>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C3B4F"/>
                </a:solidFill>
                <a:effectLst/>
                <a:uLnTx/>
                <a:uFillTx/>
                <a:latin typeface="Gilroy-Regular"/>
              </a:rPr>
              <a:t>2</a:t>
            </a:r>
          </a:p>
        </p:txBody>
      </p:sp>
      <p:sp>
        <p:nvSpPr>
          <p:cNvPr id="10" name="Oval 9">
            <a:extLst>
              <a:ext uri="{FF2B5EF4-FFF2-40B4-BE49-F238E27FC236}">
                <a16:creationId xmlns:a16="http://schemas.microsoft.com/office/drawing/2014/main" id="{C8076516-23A3-BD5E-44FF-1A59AED095E7}"/>
              </a:ext>
            </a:extLst>
          </p:cNvPr>
          <p:cNvSpPr/>
          <p:nvPr/>
        </p:nvSpPr>
        <p:spPr>
          <a:xfrm>
            <a:off x="773170" y="3309724"/>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C3B4F"/>
                </a:solidFill>
                <a:effectLst/>
                <a:uLnTx/>
                <a:uFillTx/>
                <a:latin typeface="Gilroy-Regular"/>
              </a:rPr>
              <a:t>3</a:t>
            </a:r>
          </a:p>
        </p:txBody>
      </p:sp>
      <p:sp>
        <p:nvSpPr>
          <p:cNvPr id="11" name="Oval 10">
            <a:extLst>
              <a:ext uri="{FF2B5EF4-FFF2-40B4-BE49-F238E27FC236}">
                <a16:creationId xmlns:a16="http://schemas.microsoft.com/office/drawing/2014/main" id="{CA214A28-F36B-DD97-18E1-A546E7E707F1}"/>
              </a:ext>
            </a:extLst>
          </p:cNvPr>
          <p:cNvSpPr/>
          <p:nvPr/>
        </p:nvSpPr>
        <p:spPr>
          <a:xfrm>
            <a:off x="773170" y="4175627"/>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C3B4F"/>
                </a:solidFill>
                <a:effectLst/>
                <a:uLnTx/>
                <a:uFillTx/>
                <a:latin typeface="Gilroy-Regular"/>
              </a:rPr>
              <a:t>4</a:t>
            </a:r>
          </a:p>
        </p:txBody>
      </p:sp>
      <p:sp>
        <p:nvSpPr>
          <p:cNvPr id="12" name="Oval 11">
            <a:extLst>
              <a:ext uri="{FF2B5EF4-FFF2-40B4-BE49-F238E27FC236}">
                <a16:creationId xmlns:a16="http://schemas.microsoft.com/office/drawing/2014/main" id="{DF0B1C2F-09FE-8C0A-C582-A18A3DA8F03B}"/>
              </a:ext>
            </a:extLst>
          </p:cNvPr>
          <p:cNvSpPr/>
          <p:nvPr/>
        </p:nvSpPr>
        <p:spPr>
          <a:xfrm>
            <a:off x="773170" y="5041532"/>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C3B4F"/>
                </a:solidFill>
                <a:effectLst/>
                <a:uLnTx/>
                <a:uFillTx/>
                <a:latin typeface="Gilroy-Regular"/>
              </a:rPr>
              <a:t>5</a:t>
            </a:r>
          </a:p>
        </p:txBody>
      </p:sp>
      <p:pic>
        <p:nvPicPr>
          <p:cNvPr id="19" name="Picture 18" descr="A person sitting at a table using a computer&#10;&#10;Description automatically generated">
            <a:extLst>
              <a:ext uri="{FF2B5EF4-FFF2-40B4-BE49-F238E27FC236}">
                <a16:creationId xmlns:a16="http://schemas.microsoft.com/office/drawing/2014/main" id="{D343A5FD-5EF3-584B-F992-F395878A5668}"/>
              </a:ext>
            </a:extLst>
          </p:cNvPr>
          <p:cNvPicPr>
            <a:picLocks noChangeAspect="1"/>
          </p:cNvPicPr>
          <p:nvPr/>
        </p:nvPicPr>
        <p:blipFill rotWithShape="1">
          <a:blip r:embed="rId2">
            <a:extLst>
              <a:ext uri="{28A0092B-C50C-407E-A947-70E740481C1C}">
                <a14:useLocalDpi xmlns:a14="http://schemas.microsoft.com/office/drawing/2010/main" val="0"/>
              </a:ext>
            </a:extLst>
          </a:blip>
          <a:srcRect l="50506" t="16898" r="5327"/>
          <a:stretch/>
        </p:blipFill>
        <p:spPr>
          <a:xfrm>
            <a:off x="9144000" y="1676400"/>
            <a:ext cx="3048000" cy="3824720"/>
          </a:xfrm>
          <a:prstGeom prst="rect">
            <a:avLst/>
          </a:prstGeom>
        </p:spPr>
      </p:pic>
    </p:spTree>
    <p:extLst>
      <p:ext uri="{BB962C8B-B14F-4D97-AF65-F5344CB8AC3E}">
        <p14:creationId xmlns:p14="http://schemas.microsoft.com/office/powerpoint/2010/main" val="3552629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DD5620C-0900-270C-7EAC-70B63D9FC8CB}"/>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endParaRPr lang="en-US" sz="4400" b="1" dirty="0">
              <a:solidFill>
                <a:schemeClr val="bg1"/>
              </a:solidFill>
            </a:endParaRPr>
          </a:p>
        </p:txBody>
      </p:sp>
      <p:pic>
        <p:nvPicPr>
          <p:cNvPr id="6" name="Picture 5">
            <a:extLst>
              <a:ext uri="{FF2B5EF4-FFF2-40B4-BE49-F238E27FC236}">
                <a16:creationId xmlns:a16="http://schemas.microsoft.com/office/drawing/2014/main" id="{537B0235-A139-58A6-6308-5D33FB991B1B}"/>
              </a:ext>
            </a:extLst>
          </p:cNvPr>
          <p:cNvPicPr>
            <a:picLocks noChangeAspect="1"/>
          </p:cNvPicPr>
          <p:nvPr/>
        </p:nvPicPr>
        <p:blipFill>
          <a:blip r:embed="rId2"/>
          <a:stretch>
            <a:fillRect/>
          </a:stretch>
        </p:blipFill>
        <p:spPr>
          <a:xfrm>
            <a:off x="525463" y="1676400"/>
            <a:ext cx="6720412" cy="4676180"/>
          </a:xfrm>
          <a:prstGeom prst="rect">
            <a:avLst/>
          </a:prstGeom>
        </p:spPr>
      </p:pic>
      <p:sp>
        <p:nvSpPr>
          <p:cNvPr id="4" name="Slide Number Placeholder 3">
            <a:extLst>
              <a:ext uri="{FF2B5EF4-FFF2-40B4-BE49-F238E27FC236}">
                <a16:creationId xmlns:a16="http://schemas.microsoft.com/office/drawing/2014/main" id="{974152C3-91D4-B639-7AE4-0BEB013DA1F7}"/>
              </a:ext>
            </a:extLst>
          </p:cNvPr>
          <p:cNvSpPr>
            <a:spLocks noGrp="1"/>
          </p:cNvSpPr>
          <p:nvPr>
            <p:ph type="sldNum" sz="quarter" idx="12"/>
          </p:nvPr>
        </p:nvSpPr>
        <p:spPr/>
        <p:txBody>
          <a:bodyPr/>
          <a:lstStyle/>
          <a:p>
            <a:fld id="{D1D6ED88-3662-4767-8108-3D34BDB7CBE2}" type="slidenum">
              <a:rPr lang="en-US" smtClean="0"/>
              <a:pPr/>
              <a:t>20</a:t>
            </a:fld>
            <a:endParaRPr lang="en-US"/>
          </a:p>
        </p:txBody>
      </p:sp>
      <p:sp>
        <p:nvSpPr>
          <p:cNvPr id="10" name="Title 9">
            <a:extLst>
              <a:ext uri="{FF2B5EF4-FFF2-40B4-BE49-F238E27FC236}">
                <a16:creationId xmlns:a16="http://schemas.microsoft.com/office/drawing/2014/main" id="{C7ACBF34-1784-441C-7CE4-87D257BCC653}"/>
              </a:ext>
            </a:extLst>
          </p:cNvPr>
          <p:cNvSpPr>
            <a:spLocks noGrp="1"/>
          </p:cNvSpPr>
          <p:nvPr>
            <p:ph type="title"/>
          </p:nvPr>
        </p:nvSpPr>
        <p:spPr/>
        <p:txBody>
          <a:bodyPr>
            <a:normAutofit fontScale="90000"/>
          </a:bodyPr>
          <a:lstStyle/>
          <a:p>
            <a:r>
              <a:rPr lang="en-US" dirty="0"/>
              <a:t>Benefits Overview</a:t>
            </a:r>
            <a:br>
              <a:rPr lang="en-US" dirty="0"/>
            </a:br>
            <a:r>
              <a:rPr lang="en-US" sz="3600" b="0" dirty="0">
                <a:latin typeface="Gilroy-Regular" panose="00000500000000000000" pitchFamily="2" charset="0"/>
              </a:rPr>
              <a:t>Time Off Benefits</a:t>
            </a:r>
          </a:p>
        </p:txBody>
      </p:sp>
      <p:pic>
        <p:nvPicPr>
          <p:cNvPr id="18" name="Picture 17" descr="A person and child holding a basketball&#10;&#10;Description automatically generated">
            <a:extLst>
              <a:ext uri="{FF2B5EF4-FFF2-40B4-BE49-F238E27FC236}">
                <a16:creationId xmlns:a16="http://schemas.microsoft.com/office/drawing/2014/main" id="{4E4079F8-805B-D353-5C73-1547FE028EB3}"/>
              </a:ext>
            </a:extLst>
          </p:cNvPr>
          <p:cNvPicPr>
            <a:picLocks noChangeAspect="1"/>
          </p:cNvPicPr>
          <p:nvPr/>
        </p:nvPicPr>
        <p:blipFill rotWithShape="1">
          <a:blip r:embed="rId3">
            <a:extLst>
              <a:ext uri="{28A0092B-C50C-407E-A947-70E740481C1C}">
                <a14:useLocalDpi xmlns:a14="http://schemas.microsoft.com/office/drawing/2010/main" val="0"/>
              </a:ext>
            </a:extLst>
          </a:blip>
          <a:srcRect l="23733" t="7883" r="17564" b="-1"/>
          <a:stretch/>
        </p:blipFill>
        <p:spPr>
          <a:xfrm>
            <a:off x="7786949" y="1676400"/>
            <a:ext cx="4405052" cy="4608262"/>
          </a:xfrm>
          <a:prstGeom prst="rect">
            <a:avLst/>
          </a:prstGeom>
        </p:spPr>
      </p:pic>
    </p:spTree>
    <p:extLst>
      <p:ext uri="{BB962C8B-B14F-4D97-AF65-F5344CB8AC3E}">
        <p14:creationId xmlns:p14="http://schemas.microsoft.com/office/powerpoint/2010/main" val="153838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D5140E4-CC71-42F1-C4EC-8B19F86C5793}"/>
              </a:ext>
            </a:extLst>
          </p:cNvPr>
          <p:cNvGraphicFramePr>
            <a:graphicFrameLocks noGrp="1"/>
          </p:cNvGraphicFramePr>
          <p:nvPr>
            <p:extLst>
              <p:ext uri="{D42A27DB-BD31-4B8C-83A1-F6EECF244321}">
                <p14:modId xmlns:p14="http://schemas.microsoft.com/office/powerpoint/2010/main" val="1149390404"/>
              </p:ext>
            </p:extLst>
          </p:nvPr>
        </p:nvGraphicFramePr>
        <p:xfrm>
          <a:off x="525463" y="1451521"/>
          <a:ext cx="5349820" cy="4142232"/>
        </p:xfrm>
        <a:graphic>
          <a:graphicData uri="http://schemas.openxmlformats.org/drawingml/2006/table">
            <a:tbl>
              <a:tblPr firstRow="1" bandRow="1">
                <a:tableStyleId>{5C22544A-7EE6-4342-B048-85BDC9FD1C3A}</a:tableStyleId>
              </a:tblPr>
              <a:tblGrid>
                <a:gridCol w="1807834">
                  <a:extLst>
                    <a:ext uri="{9D8B030D-6E8A-4147-A177-3AD203B41FA5}">
                      <a16:colId xmlns:a16="http://schemas.microsoft.com/office/drawing/2014/main" val="770846976"/>
                    </a:ext>
                  </a:extLst>
                </a:gridCol>
                <a:gridCol w="3541986">
                  <a:extLst>
                    <a:ext uri="{9D8B030D-6E8A-4147-A177-3AD203B41FA5}">
                      <a16:colId xmlns:a16="http://schemas.microsoft.com/office/drawing/2014/main" val="2725104235"/>
                    </a:ext>
                  </a:extLst>
                </a:gridCol>
              </a:tblGrid>
              <a:tr h="221036">
                <a:tc gridSpan="2">
                  <a:txBody>
                    <a:bodyPr/>
                    <a:lstStyle/>
                    <a:p>
                      <a:pPr algn="ctr">
                        <a:lnSpc>
                          <a:spcPct val="90000"/>
                        </a:lnSpc>
                        <a:spcAft>
                          <a:spcPts val="600"/>
                        </a:spcAft>
                      </a:pPr>
                      <a:r>
                        <a:rPr lang="en-US" sz="2400" b="0" dirty="0">
                          <a:solidFill>
                            <a:schemeClr val="bg1"/>
                          </a:solidFill>
                          <a:latin typeface="Gilroy-Bold" panose="00000800000000000000" pitchFamily="2" charset="0"/>
                        </a:rPr>
                        <a:t>401(k) Plan</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3B4F"/>
                    </a:solidFill>
                  </a:tcPr>
                </a:tc>
                <a:tc hMerge="1">
                  <a:txBody>
                    <a:bodyPr/>
                    <a:lstStyle/>
                    <a:p>
                      <a:pPr marL="174625" indent="-174625" algn="l">
                        <a:buFont typeface="Arial" panose="020B0604020202020204" pitchFamily="34" charset="0"/>
                        <a:buChar char="•"/>
                      </a:pPr>
                      <a:endParaRPr lang="en-US" sz="1600" b="0" dirty="0">
                        <a:solidFill>
                          <a:schemeClr val="tx1"/>
                        </a:solidFill>
                        <a:latin typeface="Gilroy-Regular"/>
                      </a:endParaRPr>
                    </a:p>
                  </a:txBody>
                  <a:tcPr anchor="ctr">
                    <a:solidFill>
                      <a:srgbClr val="EEF2F7"/>
                    </a:solidFill>
                  </a:tcPr>
                </a:tc>
                <a:extLst>
                  <a:ext uri="{0D108BD9-81ED-4DB2-BD59-A6C34878D82A}">
                    <a16:rowId xmlns:a16="http://schemas.microsoft.com/office/drawing/2014/main" val="3347497226"/>
                  </a:ext>
                </a:extLst>
              </a:tr>
              <a:tr h="363130">
                <a:tc>
                  <a:txBody>
                    <a:bodyPr/>
                    <a:lstStyle/>
                    <a:p>
                      <a:pPr algn="ctr">
                        <a:lnSpc>
                          <a:spcPct val="90000"/>
                        </a:lnSpc>
                        <a:spcAft>
                          <a:spcPts val="600"/>
                        </a:spcAft>
                      </a:pPr>
                      <a:r>
                        <a:rPr lang="en-US" sz="1800" b="0" dirty="0">
                          <a:solidFill>
                            <a:schemeClr val="bg1"/>
                          </a:solidFill>
                          <a:latin typeface="Gilroy-Bold" panose="00000800000000000000" pitchFamily="2" charset="0"/>
                        </a:rPr>
                        <a:t>Eligibility</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3B4F"/>
                    </a:solidFill>
                  </a:tcPr>
                </a:tc>
                <a:tc>
                  <a:txBody>
                    <a:bodyPr/>
                    <a:lstStyle/>
                    <a:p>
                      <a:pPr marL="174625" indent="-174625" algn="l">
                        <a:lnSpc>
                          <a:spcPct val="90000"/>
                        </a:lnSpc>
                        <a:spcAft>
                          <a:spcPts val="600"/>
                        </a:spcAft>
                        <a:buFont typeface="Arial" panose="020B0604020202020204" pitchFamily="34" charset="0"/>
                        <a:buChar char="•"/>
                      </a:pPr>
                      <a:r>
                        <a:rPr lang="en-US" sz="1600" b="0" dirty="0">
                          <a:solidFill>
                            <a:schemeClr val="tx1"/>
                          </a:solidFill>
                          <a:latin typeface="Gilroy-Regular"/>
                        </a:rPr>
                        <a:t>First day of the next calendar quarter after completing 30 days of service</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F2F7"/>
                    </a:solidFill>
                  </a:tcPr>
                </a:tc>
                <a:extLst>
                  <a:ext uri="{0D108BD9-81ED-4DB2-BD59-A6C34878D82A}">
                    <a16:rowId xmlns:a16="http://schemas.microsoft.com/office/drawing/2014/main" val="3999282599"/>
                  </a:ext>
                </a:extLst>
              </a:tr>
              <a:tr h="713103">
                <a:tc>
                  <a:txBody>
                    <a:bodyPr/>
                    <a:lstStyle/>
                    <a:p>
                      <a:pPr algn="ctr">
                        <a:lnSpc>
                          <a:spcPct val="90000"/>
                        </a:lnSpc>
                        <a:spcAft>
                          <a:spcPts val="600"/>
                        </a:spcAft>
                      </a:pPr>
                      <a:r>
                        <a:rPr lang="en-US" sz="1800" b="0" dirty="0">
                          <a:solidFill>
                            <a:schemeClr val="bg1"/>
                          </a:solidFill>
                          <a:latin typeface="Gilroy-Bold" panose="00000800000000000000" pitchFamily="2" charset="0"/>
                        </a:rPr>
                        <a:t>Your Contributions</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3B4F"/>
                    </a:solidFill>
                  </a:tcPr>
                </a:tc>
                <a:tc>
                  <a:txBody>
                    <a:bodyPr/>
                    <a:lstStyle/>
                    <a:p>
                      <a:pPr marL="174625" indent="-174625" algn="l">
                        <a:lnSpc>
                          <a:spcPct val="90000"/>
                        </a:lnSpc>
                        <a:spcAft>
                          <a:spcPts val="600"/>
                        </a:spcAft>
                        <a:buFont typeface="Arial" panose="020B0604020202020204" pitchFamily="34" charset="0"/>
                        <a:buChar char="•"/>
                      </a:pPr>
                      <a:r>
                        <a:rPr lang="en-US" sz="1600" b="0" dirty="0">
                          <a:solidFill>
                            <a:schemeClr val="tx1"/>
                          </a:solidFill>
                          <a:latin typeface="Gilroy-Regular"/>
                        </a:rPr>
                        <a:t>Automatic enrollment at 6% of eligible pay (pre-tax)</a:t>
                      </a:r>
                    </a:p>
                    <a:p>
                      <a:pPr marL="174625" indent="-174625" algn="l">
                        <a:lnSpc>
                          <a:spcPct val="90000"/>
                        </a:lnSpc>
                        <a:spcAft>
                          <a:spcPts val="600"/>
                        </a:spcAft>
                        <a:buFont typeface="Arial" panose="020B0604020202020204" pitchFamily="34" charset="0"/>
                        <a:buChar char="•"/>
                      </a:pPr>
                      <a:r>
                        <a:rPr lang="en-US" sz="1600" b="0" dirty="0">
                          <a:solidFill>
                            <a:schemeClr val="tx1"/>
                          </a:solidFill>
                          <a:latin typeface="Gilroy-Regular"/>
                        </a:rPr>
                        <a:t>Contributions increase by 2% every year you contribute less than 12%</a:t>
                      </a:r>
                    </a:p>
                    <a:p>
                      <a:pPr marL="174625" indent="-174625" algn="l">
                        <a:lnSpc>
                          <a:spcPct val="90000"/>
                        </a:lnSpc>
                        <a:spcAft>
                          <a:spcPts val="600"/>
                        </a:spcAft>
                        <a:buFont typeface="Arial" panose="020B0604020202020204" pitchFamily="34" charset="0"/>
                        <a:buChar char="•"/>
                      </a:pPr>
                      <a:r>
                        <a:rPr lang="en-US" sz="1600" b="0" dirty="0">
                          <a:solidFill>
                            <a:schemeClr val="tx1"/>
                          </a:solidFill>
                          <a:latin typeface="Gilroy-Regular"/>
                        </a:rPr>
                        <a:t>You can choose a different rate</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E7F0"/>
                    </a:solidFill>
                  </a:tcPr>
                </a:tc>
                <a:extLst>
                  <a:ext uri="{0D108BD9-81ED-4DB2-BD59-A6C34878D82A}">
                    <a16:rowId xmlns:a16="http://schemas.microsoft.com/office/drawing/2014/main" val="990380881"/>
                  </a:ext>
                </a:extLst>
              </a:tr>
              <a:tr h="680211">
                <a:tc>
                  <a:txBody>
                    <a:bodyPr/>
                    <a:lstStyle/>
                    <a:p>
                      <a:pPr algn="ctr">
                        <a:lnSpc>
                          <a:spcPct val="90000"/>
                        </a:lnSpc>
                        <a:spcAft>
                          <a:spcPts val="600"/>
                        </a:spcAft>
                      </a:pPr>
                      <a:r>
                        <a:rPr lang="en-US" sz="1800" b="0" dirty="0">
                          <a:solidFill>
                            <a:schemeClr val="bg1"/>
                          </a:solidFill>
                          <a:latin typeface="Gilroy-Bold" panose="00000800000000000000" pitchFamily="2" charset="0"/>
                        </a:rPr>
                        <a:t>SMP Contributions</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3B4F"/>
                    </a:solidFill>
                  </a:tcPr>
                </a:tc>
                <a:tc>
                  <a:txBody>
                    <a:bodyPr/>
                    <a:lstStyle/>
                    <a:p>
                      <a:pPr marL="174625" indent="-174625" algn="l">
                        <a:lnSpc>
                          <a:spcPct val="90000"/>
                        </a:lnSpc>
                        <a:spcAft>
                          <a:spcPts val="600"/>
                        </a:spcAft>
                        <a:buFont typeface="Arial" panose="020B0604020202020204" pitchFamily="34" charset="0"/>
                        <a:buChar char="•"/>
                      </a:pPr>
                      <a:r>
                        <a:rPr lang="en-US" sz="1600" b="0" dirty="0">
                          <a:solidFill>
                            <a:schemeClr val="tx1"/>
                          </a:solidFill>
                          <a:latin typeface="Gilroy-Regular"/>
                        </a:rPr>
                        <a:t>SMP makes a 3% contribution based on your compensation, regardless of your contributions</a:t>
                      </a:r>
                    </a:p>
                    <a:p>
                      <a:pPr marL="174625" indent="-174625" algn="l">
                        <a:lnSpc>
                          <a:spcPct val="90000"/>
                        </a:lnSpc>
                        <a:spcAft>
                          <a:spcPts val="600"/>
                        </a:spcAft>
                        <a:buFont typeface="Arial" panose="020B0604020202020204" pitchFamily="34" charset="0"/>
                        <a:buChar char="•"/>
                      </a:pPr>
                      <a:r>
                        <a:rPr lang="en-US" sz="1600" b="0" dirty="0">
                          <a:solidFill>
                            <a:schemeClr val="tx1"/>
                          </a:solidFill>
                          <a:latin typeface="Gilroy-Regular"/>
                        </a:rPr>
                        <a:t>SMP also makes an additional profit-sharing contribution based on our performance</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F2F7"/>
                    </a:solidFill>
                  </a:tcPr>
                </a:tc>
                <a:extLst>
                  <a:ext uri="{0D108BD9-81ED-4DB2-BD59-A6C34878D82A}">
                    <a16:rowId xmlns:a16="http://schemas.microsoft.com/office/drawing/2014/main" val="1988363375"/>
                  </a:ext>
                </a:extLst>
              </a:tr>
            </a:tbl>
          </a:graphicData>
        </a:graphic>
      </p:graphicFrame>
      <p:graphicFrame>
        <p:nvGraphicFramePr>
          <p:cNvPr id="8" name="Table 7">
            <a:extLst>
              <a:ext uri="{FF2B5EF4-FFF2-40B4-BE49-F238E27FC236}">
                <a16:creationId xmlns:a16="http://schemas.microsoft.com/office/drawing/2014/main" id="{E3D376F7-8260-3BE3-928F-48A897DBC176}"/>
              </a:ext>
            </a:extLst>
          </p:cNvPr>
          <p:cNvGraphicFramePr>
            <a:graphicFrameLocks noGrp="1"/>
          </p:cNvGraphicFramePr>
          <p:nvPr>
            <p:extLst>
              <p:ext uri="{D42A27DB-BD31-4B8C-83A1-F6EECF244321}">
                <p14:modId xmlns:p14="http://schemas.microsoft.com/office/powerpoint/2010/main" val="1344278180"/>
              </p:ext>
            </p:extLst>
          </p:nvPr>
        </p:nvGraphicFramePr>
        <p:xfrm>
          <a:off x="6316719" y="1451521"/>
          <a:ext cx="5570537" cy="4666488"/>
        </p:xfrm>
        <a:graphic>
          <a:graphicData uri="http://schemas.openxmlformats.org/drawingml/2006/table">
            <a:tbl>
              <a:tblPr firstRow="1" bandRow="1">
                <a:tableStyleId>{5C22544A-7EE6-4342-B048-85BDC9FD1C3A}</a:tableStyleId>
              </a:tblPr>
              <a:tblGrid>
                <a:gridCol w="1807780">
                  <a:extLst>
                    <a:ext uri="{9D8B030D-6E8A-4147-A177-3AD203B41FA5}">
                      <a16:colId xmlns:a16="http://schemas.microsoft.com/office/drawing/2014/main" val="770846976"/>
                    </a:ext>
                  </a:extLst>
                </a:gridCol>
                <a:gridCol w="3762757">
                  <a:extLst>
                    <a:ext uri="{9D8B030D-6E8A-4147-A177-3AD203B41FA5}">
                      <a16:colId xmlns:a16="http://schemas.microsoft.com/office/drawing/2014/main" val="2725104235"/>
                    </a:ext>
                  </a:extLst>
                </a:gridCol>
              </a:tblGrid>
              <a:tr h="0">
                <a:tc gridSpan="2">
                  <a:txBody>
                    <a:bodyPr/>
                    <a:lstStyle/>
                    <a:p>
                      <a:pPr algn="ctr">
                        <a:lnSpc>
                          <a:spcPct val="90000"/>
                        </a:lnSpc>
                        <a:spcAft>
                          <a:spcPts val="600"/>
                        </a:spcAft>
                      </a:pPr>
                      <a:r>
                        <a:rPr lang="en-US" sz="2400" b="0" dirty="0">
                          <a:solidFill>
                            <a:schemeClr val="bg1"/>
                          </a:solidFill>
                          <a:latin typeface="Gilroy-Bold" panose="00000800000000000000" pitchFamily="2" charset="0"/>
                        </a:rPr>
                        <a:t>ESOP</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C3B4F"/>
                    </a:solidFill>
                  </a:tcPr>
                </a:tc>
                <a:tc hMerge="1">
                  <a:txBody>
                    <a:bodyPr/>
                    <a:lstStyle/>
                    <a:p>
                      <a:pPr marL="174625" indent="-174625" algn="l">
                        <a:buFont typeface="Arial" panose="020B0604020202020204" pitchFamily="34" charset="0"/>
                        <a:buChar char="•"/>
                      </a:pPr>
                      <a:endParaRPr lang="en-US" sz="1600" b="0" dirty="0">
                        <a:solidFill>
                          <a:schemeClr val="tx1"/>
                        </a:solidFill>
                        <a:latin typeface="Gilroy-Regular"/>
                      </a:endParaRPr>
                    </a:p>
                  </a:txBody>
                  <a:tcPr anchor="ctr">
                    <a:solidFill>
                      <a:srgbClr val="EEF2F7"/>
                    </a:solidFill>
                  </a:tcPr>
                </a:tc>
                <a:extLst>
                  <a:ext uri="{0D108BD9-81ED-4DB2-BD59-A6C34878D82A}">
                    <a16:rowId xmlns:a16="http://schemas.microsoft.com/office/drawing/2014/main" val="2933166953"/>
                  </a:ext>
                </a:extLst>
              </a:tr>
              <a:tr h="0">
                <a:tc>
                  <a:txBody>
                    <a:bodyPr/>
                    <a:lstStyle/>
                    <a:p>
                      <a:pPr algn="ctr">
                        <a:lnSpc>
                          <a:spcPct val="90000"/>
                        </a:lnSpc>
                        <a:spcAft>
                          <a:spcPts val="600"/>
                        </a:spcAft>
                      </a:pPr>
                      <a:r>
                        <a:rPr lang="en-US" sz="1800" b="0" dirty="0">
                          <a:solidFill>
                            <a:schemeClr val="bg1"/>
                          </a:solidFill>
                          <a:latin typeface="Gilroy-Bold" panose="00000800000000000000" pitchFamily="2" charset="0"/>
                        </a:rPr>
                        <a:t>Eligibility</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C3B4F"/>
                    </a:solidFill>
                  </a:tcPr>
                </a:tc>
                <a:tc>
                  <a:txBody>
                    <a:bodyPr/>
                    <a:lstStyle/>
                    <a:p>
                      <a:pPr marL="174625" indent="-174625" algn="l">
                        <a:lnSpc>
                          <a:spcPct val="90000"/>
                        </a:lnSpc>
                        <a:spcAft>
                          <a:spcPts val="600"/>
                        </a:spcAft>
                        <a:buFont typeface="Arial" panose="020B0604020202020204" pitchFamily="34" charset="0"/>
                        <a:buChar char="•"/>
                      </a:pPr>
                      <a:r>
                        <a:rPr lang="en-US" sz="1600" b="0" dirty="0">
                          <a:solidFill>
                            <a:schemeClr val="tx1"/>
                          </a:solidFill>
                          <a:latin typeface="Gilroy-Regular"/>
                        </a:rPr>
                        <a:t>First day of the next calendar quarter after completing 1,000 hours of service</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EF2F7"/>
                    </a:solidFill>
                  </a:tcPr>
                </a:tc>
                <a:extLst>
                  <a:ext uri="{0D108BD9-81ED-4DB2-BD59-A6C34878D82A}">
                    <a16:rowId xmlns:a16="http://schemas.microsoft.com/office/drawing/2014/main" val="3999282599"/>
                  </a:ext>
                </a:extLst>
              </a:tr>
              <a:tr h="277073">
                <a:tc>
                  <a:txBody>
                    <a:bodyPr/>
                    <a:lstStyle/>
                    <a:p>
                      <a:pPr algn="ctr">
                        <a:lnSpc>
                          <a:spcPct val="90000"/>
                        </a:lnSpc>
                        <a:spcAft>
                          <a:spcPts val="600"/>
                        </a:spcAft>
                      </a:pPr>
                      <a:r>
                        <a:rPr lang="en-US" sz="1800" b="0" dirty="0">
                          <a:solidFill>
                            <a:schemeClr val="bg1"/>
                          </a:solidFill>
                          <a:latin typeface="Gilroy-Bold" panose="00000800000000000000" pitchFamily="2" charset="0"/>
                        </a:rPr>
                        <a:t>SMP Contributions</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C3B4F"/>
                    </a:solidFill>
                  </a:tcPr>
                </a:tc>
                <a:tc>
                  <a:txBody>
                    <a:bodyPr/>
                    <a:lstStyle/>
                    <a:p>
                      <a:pPr marL="174625" indent="-174625" algn="l">
                        <a:lnSpc>
                          <a:spcPct val="90000"/>
                        </a:lnSpc>
                        <a:spcAft>
                          <a:spcPts val="600"/>
                        </a:spcAft>
                        <a:buFont typeface="Arial" panose="020B0604020202020204" pitchFamily="34" charset="0"/>
                        <a:buChar char="•"/>
                      </a:pPr>
                      <a:r>
                        <a:rPr lang="en-US" sz="1600" b="0" dirty="0">
                          <a:solidFill>
                            <a:schemeClr val="tx1"/>
                          </a:solidFill>
                          <a:latin typeface="Gilroy-Regular"/>
                        </a:rPr>
                        <a:t>SMP makes a discretionary contribution, divided among eligible participants </a:t>
                      </a:r>
                    </a:p>
                    <a:p>
                      <a:pPr marL="174625" indent="-174625" algn="l">
                        <a:lnSpc>
                          <a:spcPct val="90000"/>
                        </a:lnSpc>
                        <a:spcAft>
                          <a:spcPts val="600"/>
                        </a:spcAft>
                        <a:buFont typeface="Arial" panose="020B0604020202020204" pitchFamily="34" charset="0"/>
                        <a:buChar char="•"/>
                      </a:pPr>
                      <a:r>
                        <a:rPr lang="en-US" sz="1600" b="0" dirty="0">
                          <a:solidFill>
                            <a:schemeClr val="tx1"/>
                          </a:solidFill>
                          <a:latin typeface="Gilroy-Regular"/>
                        </a:rPr>
                        <a:t>Your “share” is based on years of service + compensation </a:t>
                      </a:r>
                    </a:p>
                    <a:p>
                      <a:pPr marL="174625" indent="-174625" algn="l">
                        <a:lnSpc>
                          <a:spcPct val="90000"/>
                        </a:lnSpc>
                        <a:spcAft>
                          <a:spcPts val="600"/>
                        </a:spcAft>
                        <a:buFont typeface="Arial" panose="020B0604020202020204" pitchFamily="34" charset="0"/>
                        <a:buChar char="•"/>
                      </a:pPr>
                      <a:r>
                        <a:rPr lang="en-US" sz="1600" b="0" dirty="0">
                          <a:solidFill>
                            <a:schemeClr val="tx1"/>
                          </a:solidFill>
                          <a:latin typeface="Gilroy-Regular"/>
                        </a:rPr>
                        <a:t>SMP contribution deposits on or about March 15 of the following year</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7F0"/>
                    </a:solidFill>
                  </a:tcPr>
                </a:tc>
                <a:extLst>
                  <a:ext uri="{0D108BD9-81ED-4DB2-BD59-A6C34878D82A}">
                    <a16:rowId xmlns:a16="http://schemas.microsoft.com/office/drawing/2014/main" val="990380881"/>
                  </a:ext>
                </a:extLst>
              </a:tr>
              <a:tr h="278426">
                <a:tc>
                  <a:txBody>
                    <a:bodyPr/>
                    <a:lstStyle/>
                    <a:p>
                      <a:pPr algn="ctr">
                        <a:lnSpc>
                          <a:spcPct val="90000"/>
                        </a:lnSpc>
                        <a:spcAft>
                          <a:spcPts val="600"/>
                        </a:spcAft>
                      </a:pPr>
                      <a:r>
                        <a:rPr lang="en-US" sz="1800" b="0" dirty="0">
                          <a:solidFill>
                            <a:schemeClr val="bg1"/>
                          </a:solidFill>
                          <a:latin typeface="Gilroy-Bold" panose="00000800000000000000" pitchFamily="2" charset="0"/>
                        </a:rPr>
                        <a:t>Vesting</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C3B4F"/>
                    </a:solidFill>
                  </a:tcPr>
                </a:tc>
                <a:tc>
                  <a:txBody>
                    <a:bodyPr/>
                    <a:lstStyle/>
                    <a:p>
                      <a:pPr algn="l">
                        <a:lnSpc>
                          <a:spcPct val="90000"/>
                        </a:lnSpc>
                        <a:spcAft>
                          <a:spcPts val="600"/>
                        </a:spcAft>
                      </a:pPr>
                      <a:r>
                        <a:rPr lang="en-US" sz="1600" b="0" dirty="0">
                          <a:solidFill>
                            <a:schemeClr val="tx1"/>
                          </a:solidFill>
                          <a:latin typeface="Gilroy-Regular"/>
                        </a:rPr>
                        <a:t>Less than 2 years service. . . . . . . . . .0%</a:t>
                      </a:r>
                    </a:p>
                    <a:p>
                      <a:pPr algn="l">
                        <a:lnSpc>
                          <a:spcPct val="90000"/>
                        </a:lnSpc>
                        <a:spcAft>
                          <a:spcPts val="600"/>
                        </a:spcAft>
                      </a:pPr>
                      <a:r>
                        <a:rPr lang="en-US" sz="1600" b="0" dirty="0">
                          <a:solidFill>
                            <a:schemeClr val="tx1"/>
                          </a:solidFill>
                          <a:latin typeface="Gilroy-Regular"/>
                        </a:rPr>
                        <a:t>2 years service. . . . . . . . . . . . . . . . . 20%</a:t>
                      </a:r>
                    </a:p>
                    <a:p>
                      <a:pPr algn="l">
                        <a:lnSpc>
                          <a:spcPct val="90000"/>
                        </a:lnSpc>
                        <a:spcAft>
                          <a:spcPts val="600"/>
                        </a:spcAft>
                      </a:pPr>
                      <a:r>
                        <a:rPr lang="en-US" sz="1600" b="0" dirty="0">
                          <a:solidFill>
                            <a:schemeClr val="tx1"/>
                          </a:solidFill>
                          <a:latin typeface="Gilroy-Regular"/>
                        </a:rPr>
                        <a:t>3 years service. . . . . . . . . . . . . . . . . 40%</a:t>
                      </a:r>
                    </a:p>
                    <a:p>
                      <a:pPr algn="l">
                        <a:lnSpc>
                          <a:spcPct val="90000"/>
                        </a:lnSpc>
                        <a:spcAft>
                          <a:spcPts val="600"/>
                        </a:spcAft>
                      </a:pPr>
                      <a:r>
                        <a:rPr lang="en-US" sz="1600" b="0" dirty="0">
                          <a:solidFill>
                            <a:schemeClr val="tx1"/>
                          </a:solidFill>
                          <a:latin typeface="Gilroy-Regular"/>
                        </a:rPr>
                        <a:t>4 years service . . . . . . . . . . . . . . . . .60%</a:t>
                      </a:r>
                    </a:p>
                    <a:p>
                      <a:pPr algn="l">
                        <a:lnSpc>
                          <a:spcPct val="90000"/>
                        </a:lnSpc>
                        <a:spcAft>
                          <a:spcPts val="600"/>
                        </a:spcAft>
                      </a:pPr>
                      <a:r>
                        <a:rPr lang="en-US" sz="1600" b="0" dirty="0">
                          <a:solidFill>
                            <a:schemeClr val="tx1"/>
                          </a:solidFill>
                          <a:latin typeface="Gilroy-Regular"/>
                        </a:rPr>
                        <a:t>5 years service. . . . . . . . . . . . . . . . . 80%</a:t>
                      </a:r>
                    </a:p>
                    <a:p>
                      <a:pPr algn="l">
                        <a:lnSpc>
                          <a:spcPct val="90000"/>
                        </a:lnSpc>
                        <a:spcAft>
                          <a:spcPts val="600"/>
                        </a:spcAft>
                      </a:pPr>
                      <a:r>
                        <a:rPr lang="en-US" sz="1600" b="0" dirty="0">
                          <a:solidFill>
                            <a:schemeClr val="tx1"/>
                          </a:solidFill>
                          <a:latin typeface="Gilroy-Regular"/>
                        </a:rPr>
                        <a:t>6 years service. . . . . . . . . . . . . . . . 100%</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EF2F7"/>
                    </a:solidFill>
                  </a:tcPr>
                </a:tc>
                <a:extLst>
                  <a:ext uri="{0D108BD9-81ED-4DB2-BD59-A6C34878D82A}">
                    <a16:rowId xmlns:a16="http://schemas.microsoft.com/office/drawing/2014/main" val="1988363375"/>
                  </a:ext>
                </a:extLst>
              </a:tr>
            </a:tbl>
          </a:graphicData>
        </a:graphic>
      </p:graphicFrame>
      <p:sp>
        <p:nvSpPr>
          <p:cNvPr id="4" name="Slide Number Placeholder 3">
            <a:extLst>
              <a:ext uri="{FF2B5EF4-FFF2-40B4-BE49-F238E27FC236}">
                <a16:creationId xmlns:a16="http://schemas.microsoft.com/office/drawing/2014/main" id="{42057559-F90D-FAE7-A41E-B800C74E0E49}"/>
              </a:ext>
            </a:extLst>
          </p:cNvPr>
          <p:cNvSpPr>
            <a:spLocks noGrp="1"/>
          </p:cNvSpPr>
          <p:nvPr>
            <p:ph type="sldNum" sz="quarter" idx="12"/>
          </p:nvPr>
        </p:nvSpPr>
        <p:spPr/>
        <p:txBody>
          <a:bodyPr/>
          <a:lstStyle/>
          <a:p>
            <a:fld id="{D1D6ED88-3662-4767-8108-3D34BDB7CBE2}" type="slidenum">
              <a:rPr lang="en-US" smtClean="0"/>
              <a:pPr/>
              <a:t>21</a:t>
            </a:fld>
            <a:endParaRPr lang="en-US"/>
          </a:p>
        </p:txBody>
      </p:sp>
      <p:sp>
        <p:nvSpPr>
          <p:cNvPr id="13" name="Title 12">
            <a:extLst>
              <a:ext uri="{FF2B5EF4-FFF2-40B4-BE49-F238E27FC236}">
                <a16:creationId xmlns:a16="http://schemas.microsoft.com/office/drawing/2014/main" id="{C2A047A4-116F-2E9D-3782-B063E3F41A0E}"/>
              </a:ext>
            </a:extLst>
          </p:cNvPr>
          <p:cNvSpPr>
            <a:spLocks noGrp="1"/>
          </p:cNvSpPr>
          <p:nvPr>
            <p:ph type="title"/>
          </p:nvPr>
        </p:nvSpPr>
        <p:spPr/>
        <p:txBody>
          <a:bodyPr>
            <a:normAutofit fontScale="90000"/>
          </a:bodyPr>
          <a:lstStyle/>
          <a:p>
            <a:pPr marL="0" indent="0">
              <a:buNone/>
            </a:pPr>
            <a:r>
              <a:rPr lang="en-US" dirty="0"/>
              <a:t>Benefits Overview</a:t>
            </a:r>
            <a:br>
              <a:rPr lang="en-US" sz="4400" b="1" dirty="0">
                <a:solidFill>
                  <a:schemeClr val="bg1"/>
                </a:solidFill>
              </a:rPr>
            </a:br>
            <a:r>
              <a:rPr lang="en-US" sz="3600" b="0" dirty="0">
                <a:solidFill>
                  <a:schemeClr val="bg1"/>
                </a:solidFill>
                <a:latin typeface="Gilroy-Regular" panose="00000500000000000000" pitchFamily="2" charset="0"/>
              </a:rPr>
              <a:t>Fidelity Retirement Benefits</a:t>
            </a:r>
          </a:p>
        </p:txBody>
      </p:sp>
    </p:spTree>
    <p:extLst>
      <p:ext uri="{BB962C8B-B14F-4D97-AF65-F5344CB8AC3E}">
        <p14:creationId xmlns:p14="http://schemas.microsoft.com/office/powerpoint/2010/main" val="3426361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6E552C-2046-0E46-0876-C92C743531F4}"/>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182637"/>
              </a:solidFill>
              <a:latin typeface="Gilroy-Bold"/>
            </a:endParaRPr>
          </a:p>
        </p:txBody>
      </p:sp>
      <p:pic>
        <p:nvPicPr>
          <p:cNvPr id="4" name="Picture 3">
            <a:extLst>
              <a:ext uri="{FF2B5EF4-FFF2-40B4-BE49-F238E27FC236}">
                <a16:creationId xmlns:a16="http://schemas.microsoft.com/office/drawing/2014/main" id="{A9BB0925-1718-6FB8-8C73-275AA7DBCC51}"/>
              </a:ext>
            </a:extLst>
          </p:cNvPr>
          <p:cNvPicPr>
            <a:picLocks noChangeAspect="1"/>
          </p:cNvPicPr>
          <p:nvPr/>
        </p:nvPicPr>
        <p:blipFill rotWithShape="1">
          <a:blip r:embed="rId2"/>
          <a:srcRect t="-1" b="1400"/>
          <a:stretch/>
        </p:blipFill>
        <p:spPr>
          <a:xfrm>
            <a:off x="1387311" y="1075864"/>
            <a:ext cx="4448499" cy="5701213"/>
          </a:xfrm>
          <a:prstGeom prst="rect">
            <a:avLst/>
          </a:prstGeom>
        </p:spPr>
      </p:pic>
      <p:pic>
        <p:nvPicPr>
          <p:cNvPr id="7" name="Picture 6">
            <a:extLst>
              <a:ext uri="{FF2B5EF4-FFF2-40B4-BE49-F238E27FC236}">
                <a16:creationId xmlns:a16="http://schemas.microsoft.com/office/drawing/2014/main" id="{CFD74515-FBE4-83CA-9675-349C05418164}"/>
              </a:ext>
            </a:extLst>
          </p:cNvPr>
          <p:cNvPicPr>
            <a:picLocks noChangeAspect="1"/>
          </p:cNvPicPr>
          <p:nvPr/>
        </p:nvPicPr>
        <p:blipFill rotWithShape="1">
          <a:blip r:embed="rId3"/>
          <a:srcRect t="-1" b="1400"/>
          <a:stretch/>
        </p:blipFill>
        <p:spPr>
          <a:xfrm>
            <a:off x="6276650" y="1075864"/>
            <a:ext cx="4436607" cy="5701213"/>
          </a:xfrm>
          <a:prstGeom prst="rect">
            <a:avLst/>
          </a:prstGeom>
        </p:spPr>
      </p:pic>
      <p:sp>
        <p:nvSpPr>
          <p:cNvPr id="2" name="Slide Number Placeholder 1">
            <a:extLst>
              <a:ext uri="{FF2B5EF4-FFF2-40B4-BE49-F238E27FC236}">
                <a16:creationId xmlns:a16="http://schemas.microsoft.com/office/drawing/2014/main" id="{51E9A10F-AE45-C0EC-E0A3-2C595E0E6918}"/>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22</a:t>
            </a:fld>
            <a:endParaRPr lang="en-US"/>
          </a:p>
        </p:txBody>
      </p:sp>
      <p:sp>
        <p:nvSpPr>
          <p:cNvPr id="5" name="Title 4">
            <a:extLst>
              <a:ext uri="{FF2B5EF4-FFF2-40B4-BE49-F238E27FC236}">
                <a16:creationId xmlns:a16="http://schemas.microsoft.com/office/drawing/2014/main" id="{82878071-8104-CDC1-00C7-FDCC996D3821}"/>
              </a:ext>
            </a:extLst>
          </p:cNvPr>
          <p:cNvSpPr>
            <a:spLocks noGrp="1"/>
          </p:cNvSpPr>
          <p:nvPr>
            <p:ph type="title"/>
          </p:nvPr>
        </p:nvSpPr>
        <p:spPr>
          <a:xfrm>
            <a:off x="430696" y="240038"/>
            <a:ext cx="9528313" cy="755858"/>
          </a:xfrm>
        </p:spPr>
        <p:txBody>
          <a:bodyPr>
            <a:normAutofit/>
          </a:bodyPr>
          <a:lstStyle/>
          <a:p>
            <a:r>
              <a:rPr lang="en-US" dirty="0"/>
              <a:t>People Like You</a:t>
            </a:r>
          </a:p>
        </p:txBody>
      </p:sp>
    </p:spTree>
    <p:extLst>
      <p:ext uri="{BB962C8B-B14F-4D97-AF65-F5344CB8AC3E}">
        <p14:creationId xmlns:p14="http://schemas.microsoft.com/office/powerpoint/2010/main" val="3792790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6E552C-2046-0E46-0876-C92C743531F4}"/>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182637"/>
              </a:solidFill>
              <a:latin typeface="Gilroy-Bold"/>
            </a:endParaRPr>
          </a:p>
        </p:txBody>
      </p:sp>
      <p:pic>
        <p:nvPicPr>
          <p:cNvPr id="3" name="Picture 2">
            <a:extLst>
              <a:ext uri="{FF2B5EF4-FFF2-40B4-BE49-F238E27FC236}">
                <a16:creationId xmlns:a16="http://schemas.microsoft.com/office/drawing/2014/main" id="{266C9093-CD61-CFB6-BF07-6898CC1E3B6E}"/>
              </a:ext>
            </a:extLst>
          </p:cNvPr>
          <p:cNvPicPr>
            <a:picLocks noChangeAspect="1"/>
          </p:cNvPicPr>
          <p:nvPr/>
        </p:nvPicPr>
        <p:blipFill>
          <a:blip r:embed="rId2"/>
          <a:stretch>
            <a:fillRect/>
          </a:stretch>
        </p:blipFill>
        <p:spPr>
          <a:xfrm>
            <a:off x="238587" y="1284579"/>
            <a:ext cx="11735381" cy="4913161"/>
          </a:xfrm>
          <a:prstGeom prst="rect">
            <a:avLst/>
          </a:prstGeom>
        </p:spPr>
      </p:pic>
      <p:sp>
        <p:nvSpPr>
          <p:cNvPr id="2" name="Slide Number Placeholder 1">
            <a:extLst>
              <a:ext uri="{FF2B5EF4-FFF2-40B4-BE49-F238E27FC236}">
                <a16:creationId xmlns:a16="http://schemas.microsoft.com/office/drawing/2014/main" id="{953E76E9-FCD8-F4D0-9A72-116C23E133E0}"/>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23</a:t>
            </a:fld>
            <a:endParaRPr lang="en-US"/>
          </a:p>
        </p:txBody>
      </p:sp>
      <p:sp>
        <p:nvSpPr>
          <p:cNvPr id="5" name="Title 4">
            <a:extLst>
              <a:ext uri="{FF2B5EF4-FFF2-40B4-BE49-F238E27FC236}">
                <a16:creationId xmlns:a16="http://schemas.microsoft.com/office/drawing/2014/main" id="{AD1CB000-1811-6CF1-5699-1E5094CB72B2}"/>
              </a:ext>
            </a:extLst>
          </p:cNvPr>
          <p:cNvSpPr>
            <a:spLocks noGrp="1"/>
          </p:cNvSpPr>
          <p:nvPr>
            <p:ph type="title"/>
          </p:nvPr>
        </p:nvSpPr>
        <p:spPr>
          <a:xfrm>
            <a:off x="430696" y="240038"/>
            <a:ext cx="9528313" cy="755858"/>
          </a:xfrm>
        </p:spPr>
        <p:txBody>
          <a:bodyPr>
            <a:normAutofit/>
          </a:bodyPr>
          <a:lstStyle/>
          <a:p>
            <a:r>
              <a:rPr lang="en-US" dirty="0"/>
              <a:t>People Like You</a:t>
            </a:r>
          </a:p>
        </p:txBody>
      </p:sp>
    </p:spTree>
    <p:extLst>
      <p:ext uri="{BB962C8B-B14F-4D97-AF65-F5344CB8AC3E}">
        <p14:creationId xmlns:p14="http://schemas.microsoft.com/office/powerpoint/2010/main" val="1461692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C36C481-9D3F-AB23-3B7E-95C303B0DE90}"/>
              </a:ext>
            </a:extLst>
          </p:cNvPr>
          <p:cNvSpPr/>
          <p:nvPr/>
        </p:nvSpPr>
        <p:spPr>
          <a:xfrm>
            <a:off x="6408698" y="1333170"/>
            <a:ext cx="5391888" cy="539007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D9E3822-C26D-9F0F-D67A-53B5B63B3B67}"/>
              </a:ext>
            </a:extLst>
          </p:cNvPr>
          <p:cNvSpPr/>
          <p:nvPr/>
        </p:nvSpPr>
        <p:spPr>
          <a:xfrm>
            <a:off x="430213" y="1321667"/>
            <a:ext cx="5674105" cy="5390079"/>
          </a:xfrm>
          <a:prstGeom prst="rect">
            <a:avLst/>
          </a:prstGeom>
          <a:solidFill>
            <a:srgbClr val="EEF2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B7EAF1A-93DD-FC58-1392-977A10BB9657}"/>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182637"/>
              </a:solidFill>
              <a:latin typeface="Gilroy-Bold"/>
            </a:endParaRPr>
          </a:p>
        </p:txBody>
      </p:sp>
      <p:sp>
        <p:nvSpPr>
          <p:cNvPr id="10" name="TextBox 9">
            <a:extLst>
              <a:ext uri="{FF2B5EF4-FFF2-40B4-BE49-F238E27FC236}">
                <a16:creationId xmlns:a16="http://schemas.microsoft.com/office/drawing/2014/main" id="{3BBA1E96-086B-9CAB-EC43-8EACDF7E3961}"/>
              </a:ext>
            </a:extLst>
          </p:cNvPr>
          <p:cNvSpPr txBox="1"/>
          <p:nvPr/>
        </p:nvSpPr>
        <p:spPr>
          <a:xfrm>
            <a:off x="692946" y="1990144"/>
            <a:ext cx="5223722" cy="2877711"/>
          </a:xfrm>
          <a:prstGeom prst="rect">
            <a:avLst/>
          </a:prstGeom>
          <a:noFill/>
        </p:spPr>
        <p:txBody>
          <a:bodyPr wrap="square">
            <a:spAutoFit/>
          </a:bodyPr>
          <a:lstStyle/>
          <a:p>
            <a:pPr>
              <a:spcAft>
                <a:spcPts val="600"/>
              </a:spcAft>
            </a:pPr>
            <a:r>
              <a:rPr lang="en-US" sz="2200" b="0" i="0" u="none" strike="noStrike" baseline="0" dirty="0">
                <a:solidFill>
                  <a:srgbClr val="2C3B4F"/>
                </a:solidFill>
                <a:latin typeface="Gilroy-Regular"/>
              </a:rPr>
              <a:t>For… </a:t>
            </a:r>
          </a:p>
          <a:p>
            <a:pPr marL="285750" indent="-285750">
              <a:spcAft>
                <a:spcPts val="600"/>
              </a:spcAft>
              <a:buFont typeface="Arial" panose="020B0604020202020204" pitchFamily="34" charset="0"/>
              <a:buChar char="•"/>
            </a:pPr>
            <a:r>
              <a:rPr lang="en-US" sz="2200" dirty="0">
                <a:solidFill>
                  <a:srgbClr val="2C3B4F"/>
                </a:solidFill>
                <a:latin typeface="Gilroy-Regular"/>
              </a:rPr>
              <a:t>Finding d</a:t>
            </a:r>
            <a:r>
              <a:rPr lang="en-US" sz="2200" b="0" i="0" u="none" strike="noStrike" baseline="0" dirty="0">
                <a:solidFill>
                  <a:srgbClr val="2C3B4F"/>
                </a:solidFill>
                <a:latin typeface="Gilroy-Regular"/>
              </a:rPr>
              <a:t>etailed information about benefit plans </a:t>
            </a:r>
          </a:p>
          <a:p>
            <a:pPr marL="285750" indent="-285750">
              <a:spcAft>
                <a:spcPts val="600"/>
              </a:spcAft>
              <a:buFont typeface="Arial" panose="020B0604020202020204" pitchFamily="34" charset="0"/>
              <a:buChar char="•"/>
            </a:pPr>
            <a:r>
              <a:rPr lang="en-US" sz="2200" dirty="0">
                <a:solidFill>
                  <a:srgbClr val="2C3B4F"/>
                </a:solidFill>
                <a:latin typeface="Gilroy-Regular"/>
              </a:rPr>
              <a:t>Getting links to forms and </a:t>
            </a:r>
            <a:r>
              <a:rPr lang="en-US" sz="2200" b="0" i="0" u="none" strike="noStrike" baseline="0" dirty="0">
                <a:solidFill>
                  <a:srgbClr val="2C3B4F"/>
                </a:solidFill>
                <a:latin typeface="Gilroy-Regular"/>
              </a:rPr>
              <a:t>Summary Plan Descriptions</a:t>
            </a:r>
          </a:p>
          <a:p>
            <a:pPr marL="285750" indent="-285750">
              <a:spcAft>
                <a:spcPts val="600"/>
              </a:spcAft>
              <a:buFont typeface="Arial" panose="020B0604020202020204" pitchFamily="34" charset="0"/>
              <a:buChar char="•"/>
            </a:pPr>
            <a:r>
              <a:rPr lang="en-US" sz="2200" dirty="0">
                <a:solidFill>
                  <a:srgbClr val="2C3B4F"/>
                </a:solidFill>
                <a:latin typeface="Gilroy-Regular"/>
              </a:rPr>
              <a:t>Reading timely news and articles</a:t>
            </a:r>
            <a:r>
              <a:rPr lang="en-US" sz="2200" b="0" i="0" u="none" strike="noStrike" baseline="0" dirty="0">
                <a:solidFill>
                  <a:srgbClr val="2C3B4F"/>
                </a:solidFill>
                <a:latin typeface="Gilroy-Regular"/>
              </a:rPr>
              <a:t> </a:t>
            </a:r>
          </a:p>
          <a:p>
            <a:pPr marL="285750" indent="-285750">
              <a:spcAft>
                <a:spcPts val="600"/>
              </a:spcAft>
              <a:buFont typeface="Arial" panose="020B0604020202020204" pitchFamily="34" charset="0"/>
              <a:buChar char="•"/>
            </a:pPr>
            <a:r>
              <a:rPr lang="en-US" sz="2200" dirty="0">
                <a:solidFill>
                  <a:srgbClr val="2C3B4F"/>
                </a:solidFill>
                <a:latin typeface="Gilroy-Regular"/>
              </a:rPr>
              <a:t>And more!</a:t>
            </a:r>
            <a:endParaRPr lang="en-US" sz="2200" b="0" i="0" u="sng" strike="noStrike" baseline="0" dirty="0">
              <a:solidFill>
                <a:srgbClr val="2C3B4F"/>
              </a:solidFill>
              <a:latin typeface="Gilroy-Bold"/>
            </a:endParaRPr>
          </a:p>
        </p:txBody>
      </p:sp>
      <p:sp>
        <p:nvSpPr>
          <p:cNvPr id="12" name="TextBox 11">
            <a:extLst>
              <a:ext uri="{FF2B5EF4-FFF2-40B4-BE49-F238E27FC236}">
                <a16:creationId xmlns:a16="http://schemas.microsoft.com/office/drawing/2014/main" id="{03EEDF9E-3141-7153-92F8-A31E9CF9E00C}"/>
              </a:ext>
            </a:extLst>
          </p:cNvPr>
          <p:cNvSpPr txBox="1"/>
          <p:nvPr/>
        </p:nvSpPr>
        <p:spPr>
          <a:xfrm>
            <a:off x="6596349" y="2071529"/>
            <a:ext cx="4891499" cy="2877711"/>
          </a:xfrm>
          <a:prstGeom prst="rect">
            <a:avLst/>
          </a:prstGeom>
          <a:noFill/>
        </p:spPr>
        <p:txBody>
          <a:bodyPr wrap="square">
            <a:spAutoFit/>
          </a:bodyPr>
          <a:lstStyle/>
          <a:p>
            <a:pPr>
              <a:spcAft>
                <a:spcPts val="600"/>
              </a:spcAft>
            </a:pPr>
            <a:r>
              <a:rPr lang="en-US" sz="2300" b="0" i="0" u="none" strike="noStrike" baseline="0" dirty="0">
                <a:solidFill>
                  <a:srgbClr val="2C3B4F"/>
                </a:solidFill>
                <a:latin typeface="Gilroy-Regular"/>
              </a:rPr>
              <a:t>For…</a:t>
            </a:r>
          </a:p>
          <a:p>
            <a:pPr marL="285750" indent="-285750">
              <a:spcAft>
                <a:spcPts val="600"/>
              </a:spcAft>
              <a:buFont typeface="Arial" panose="020B0604020202020204" pitchFamily="34" charset="0"/>
              <a:buChar char="•"/>
            </a:pPr>
            <a:r>
              <a:rPr lang="en-US" sz="2300" dirty="0">
                <a:solidFill>
                  <a:srgbClr val="2C3B4F"/>
                </a:solidFill>
                <a:latin typeface="Gilroy-Regular"/>
              </a:rPr>
              <a:t>Reviewing your current coverage</a:t>
            </a:r>
          </a:p>
          <a:p>
            <a:pPr marL="285750" indent="-285750">
              <a:spcAft>
                <a:spcPts val="600"/>
              </a:spcAft>
              <a:buFont typeface="Arial" panose="020B0604020202020204" pitchFamily="34" charset="0"/>
              <a:buChar char="•"/>
            </a:pPr>
            <a:r>
              <a:rPr lang="en-US" sz="2300" b="0" i="0" u="none" strike="noStrike" baseline="0" dirty="0">
                <a:solidFill>
                  <a:srgbClr val="2C3B4F"/>
                </a:solidFill>
                <a:latin typeface="Gilroy-Regular"/>
              </a:rPr>
              <a:t>Making </a:t>
            </a:r>
            <a:r>
              <a:rPr lang="en-US" sz="2300" dirty="0">
                <a:solidFill>
                  <a:srgbClr val="2C3B4F"/>
                </a:solidFill>
                <a:latin typeface="Gilroy-Regular"/>
              </a:rPr>
              <a:t>new benefit elections or changes</a:t>
            </a:r>
          </a:p>
          <a:p>
            <a:pPr marL="285750" indent="-285750">
              <a:spcAft>
                <a:spcPts val="600"/>
              </a:spcAft>
              <a:buFont typeface="Arial" panose="020B0604020202020204" pitchFamily="34" charset="0"/>
              <a:buChar char="•"/>
            </a:pPr>
            <a:r>
              <a:rPr lang="en-US" sz="2300" dirty="0">
                <a:solidFill>
                  <a:srgbClr val="2C3B4F"/>
                </a:solidFill>
                <a:latin typeface="Gilroy-Regular"/>
              </a:rPr>
              <a:t>Updating or adding beneficiaries</a:t>
            </a:r>
          </a:p>
          <a:p>
            <a:pPr>
              <a:spcAft>
                <a:spcPts val="600"/>
              </a:spcAft>
            </a:pPr>
            <a:endParaRPr lang="en-US" sz="2300" b="0" i="0" u="none" strike="noStrike" baseline="0" dirty="0">
              <a:solidFill>
                <a:srgbClr val="2C3B4F"/>
              </a:solidFill>
              <a:latin typeface="Gilroy-Regular"/>
            </a:endParaRPr>
          </a:p>
        </p:txBody>
      </p:sp>
      <p:sp>
        <p:nvSpPr>
          <p:cNvPr id="2" name="Slide Number Placeholder 1">
            <a:extLst>
              <a:ext uri="{FF2B5EF4-FFF2-40B4-BE49-F238E27FC236}">
                <a16:creationId xmlns:a16="http://schemas.microsoft.com/office/drawing/2014/main" id="{9A3F86E1-EF45-3821-51E5-ABC59D1D3CD2}"/>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24</a:t>
            </a:fld>
            <a:endParaRPr lang="en-US"/>
          </a:p>
        </p:txBody>
      </p:sp>
      <p:sp>
        <p:nvSpPr>
          <p:cNvPr id="4" name="Title 3">
            <a:extLst>
              <a:ext uri="{FF2B5EF4-FFF2-40B4-BE49-F238E27FC236}">
                <a16:creationId xmlns:a16="http://schemas.microsoft.com/office/drawing/2014/main" id="{99AFA3D1-4B09-5AEA-FE64-B1E5E46E05B6}"/>
              </a:ext>
            </a:extLst>
          </p:cNvPr>
          <p:cNvSpPr>
            <a:spLocks noGrp="1"/>
          </p:cNvSpPr>
          <p:nvPr>
            <p:ph type="title"/>
          </p:nvPr>
        </p:nvSpPr>
        <p:spPr>
          <a:xfrm>
            <a:off x="430696" y="240038"/>
            <a:ext cx="9528313" cy="755858"/>
          </a:xfrm>
        </p:spPr>
        <p:txBody>
          <a:bodyPr>
            <a:normAutofit/>
          </a:bodyPr>
          <a:lstStyle/>
          <a:p>
            <a:r>
              <a:rPr lang="en-US" dirty="0"/>
              <a:t>Your Resources</a:t>
            </a:r>
          </a:p>
        </p:txBody>
      </p:sp>
      <p:sp>
        <p:nvSpPr>
          <p:cNvPr id="15" name="TextBox 14">
            <a:extLst>
              <a:ext uri="{FF2B5EF4-FFF2-40B4-BE49-F238E27FC236}">
                <a16:creationId xmlns:a16="http://schemas.microsoft.com/office/drawing/2014/main" id="{37B0C476-97CF-E071-2DF0-6D5F1A9B3A32}"/>
              </a:ext>
            </a:extLst>
          </p:cNvPr>
          <p:cNvSpPr txBox="1"/>
          <p:nvPr/>
        </p:nvSpPr>
        <p:spPr>
          <a:xfrm>
            <a:off x="430214" y="1414790"/>
            <a:ext cx="5674104" cy="523220"/>
          </a:xfrm>
          <a:prstGeom prst="rect">
            <a:avLst/>
          </a:prstGeom>
          <a:noFill/>
        </p:spPr>
        <p:txBody>
          <a:bodyPr wrap="square">
            <a:spAutoFit/>
          </a:bodyPr>
          <a:lstStyle/>
          <a:p>
            <a:pPr algn="ctr"/>
            <a:r>
              <a:rPr lang="en-US" sz="2800" i="0" u="sng" strike="noStrike" baseline="0" dirty="0">
                <a:solidFill>
                  <a:srgbClr val="2C3B4F"/>
                </a:solidFill>
                <a:latin typeface="Gilroy-Bold"/>
              </a:rPr>
              <a:t>www.SMPbenefits.com</a:t>
            </a:r>
            <a:endParaRPr lang="en-US" sz="2800" dirty="0">
              <a:solidFill>
                <a:srgbClr val="2C3B4F"/>
              </a:solidFill>
            </a:endParaRPr>
          </a:p>
        </p:txBody>
      </p:sp>
      <p:sp>
        <p:nvSpPr>
          <p:cNvPr id="17" name="TextBox 16">
            <a:extLst>
              <a:ext uri="{FF2B5EF4-FFF2-40B4-BE49-F238E27FC236}">
                <a16:creationId xmlns:a16="http://schemas.microsoft.com/office/drawing/2014/main" id="{378067D6-D3EC-D375-67F0-55AA35A2744B}"/>
              </a:ext>
            </a:extLst>
          </p:cNvPr>
          <p:cNvSpPr txBox="1"/>
          <p:nvPr/>
        </p:nvSpPr>
        <p:spPr>
          <a:xfrm>
            <a:off x="6408698" y="1403288"/>
            <a:ext cx="5391888" cy="523220"/>
          </a:xfrm>
          <a:prstGeom prst="rect">
            <a:avLst/>
          </a:prstGeom>
          <a:noFill/>
        </p:spPr>
        <p:txBody>
          <a:bodyPr wrap="square">
            <a:spAutoFit/>
          </a:bodyPr>
          <a:lstStyle/>
          <a:p>
            <a:pPr algn="ctr"/>
            <a:r>
              <a:rPr lang="en-US" sz="2800" i="0" u="sng" strike="noStrike" baseline="0" dirty="0">
                <a:solidFill>
                  <a:srgbClr val="2C3B4F"/>
                </a:solidFill>
                <a:latin typeface="Gilroy-Bold"/>
              </a:rPr>
              <a:t>www.DayforceHCM.com</a:t>
            </a:r>
            <a:endParaRPr lang="en-US" sz="2800" dirty="0">
              <a:solidFill>
                <a:srgbClr val="2C3B4F"/>
              </a:solidFill>
            </a:endParaRPr>
          </a:p>
        </p:txBody>
      </p:sp>
      <p:pic>
        <p:nvPicPr>
          <p:cNvPr id="21" name="Picture 20" descr="A qr code with a few squares&#10;&#10;Description automatically generated">
            <a:extLst>
              <a:ext uri="{FF2B5EF4-FFF2-40B4-BE49-F238E27FC236}">
                <a16:creationId xmlns:a16="http://schemas.microsoft.com/office/drawing/2014/main" id="{5E11B5A3-457A-EED2-053F-F44F938B2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369" y="4709859"/>
            <a:ext cx="1876754" cy="1876754"/>
          </a:xfrm>
          <a:prstGeom prst="rect">
            <a:avLst/>
          </a:prstGeom>
        </p:spPr>
      </p:pic>
      <p:pic>
        <p:nvPicPr>
          <p:cNvPr id="23" name="Picture 22" descr="A qr code with a white background&#10;&#10;Description automatically generated">
            <a:extLst>
              <a:ext uri="{FF2B5EF4-FFF2-40B4-BE49-F238E27FC236}">
                <a16:creationId xmlns:a16="http://schemas.microsoft.com/office/drawing/2014/main" id="{80A102D9-BB51-A48E-30AD-2FAF5C94E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3616" y="4709859"/>
            <a:ext cx="1876754" cy="1876754"/>
          </a:xfrm>
          <a:prstGeom prst="rect">
            <a:avLst/>
          </a:prstGeom>
        </p:spPr>
      </p:pic>
    </p:spTree>
    <p:extLst>
      <p:ext uri="{BB962C8B-B14F-4D97-AF65-F5344CB8AC3E}">
        <p14:creationId xmlns:p14="http://schemas.microsoft.com/office/powerpoint/2010/main" val="755391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close-up of a grey background&#10;&#10;Description automatically generated">
            <a:extLst>
              <a:ext uri="{FF2B5EF4-FFF2-40B4-BE49-F238E27FC236}">
                <a16:creationId xmlns:a16="http://schemas.microsoft.com/office/drawing/2014/main" id="{8180A299-E104-1833-C56F-E77E50EA5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2C2291AA-1E74-99E3-5DFC-12A37C2BA33B}"/>
              </a:ext>
            </a:extLst>
          </p:cNvPr>
          <p:cNvSpPr>
            <a:spLocks noGrp="1"/>
          </p:cNvSpPr>
          <p:nvPr>
            <p:ph type="ctrTitle"/>
          </p:nvPr>
        </p:nvSpPr>
        <p:spPr>
          <a:xfrm>
            <a:off x="904884" y="3053197"/>
            <a:ext cx="6964327" cy="2387600"/>
          </a:xfrm>
        </p:spPr>
        <p:txBody>
          <a:bodyPr anchor="t" anchorCtr="0">
            <a:normAutofit/>
          </a:bodyPr>
          <a:lstStyle/>
          <a:p>
            <a:pPr algn="l"/>
            <a:r>
              <a:rPr lang="en-US" dirty="0">
                <a:effectLst>
                  <a:outerShdw blurRad="50800" dist="38100" dir="2700000" algn="tl" rotWithShape="0">
                    <a:prstClr val="black">
                      <a:alpha val="40000"/>
                    </a:prstClr>
                  </a:outerShdw>
                </a:effectLst>
              </a:rPr>
              <a:t>Thank you!</a:t>
            </a:r>
          </a:p>
        </p:txBody>
      </p:sp>
      <p:sp>
        <p:nvSpPr>
          <p:cNvPr id="4" name="Slide Number Placeholder 3">
            <a:extLst>
              <a:ext uri="{FF2B5EF4-FFF2-40B4-BE49-F238E27FC236}">
                <a16:creationId xmlns:a16="http://schemas.microsoft.com/office/drawing/2014/main" id="{EAA67E68-0A5A-8539-C0EB-481716A087F3}"/>
              </a:ext>
            </a:extLst>
          </p:cNvPr>
          <p:cNvSpPr>
            <a:spLocks noGrp="1"/>
          </p:cNvSpPr>
          <p:nvPr>
            <p:ph type="sldNum" sz="quarter" idx="12"/>
          </p:nvPr>
        </p:nvSpPr>
        <p:spPr/>
        <p:txBody>
          <a:bodyPr/>
          <a:lstStyle/>
          <a:p>
            <a:fld id="{D1D6ED88-3662-4767-8108-3D34BDB7CBE2}" type="slidenum">
              <a:rPr lang="en-US" smtClean="0">
                <a:solidFill>
                  <a:schemeClr val="bg1"/>
                </a:solidFill>
              </a:rPr>
              <a:t>25</a:t>
            </a:fld>
            <a:endParaRPr lang="en-US" dirty="0">
              <a:solidFill>
                <a:schemeClr val="bg1"/>
              </a:solidFill>
            </a:endParaRPr>
          </a:p>
        </p:txBody>
      </p:sp>
      <p:pic>
        <p:nvPicPr>
          <p:cNvPr id="11" name="Picture 10" descr="A black and white logo&#10;&#10;Description automatically generated">
            <a:extLst>
              <a:ext uri="{FF2B5EF4-FFF2-40B4-BE49-F238E27FC236}">
                <a16:creationId xmlns:a16="http://schemas.microsoft.com/office/drawing/2014/main" id="{AD397C2C-0137-51CD-3337-801836B7B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259" y="401209"/>
            <a:ext cx="2075245" cy="775557"/>
          </a:xfrm>
          <a:prstGeom prst="rect">
            <a:avLst/>
          </a:prstGeom>
        </p:spPr>
      </p:pic>
    </p:spTree>
    <p:extLst>
      <p:ext uri="{BB962C8B-B14F-4D97-AF65-F5344CB8AC3E}">
        <p14:creationId xmlns:p14="http://schemas.microsoft.com/office/powerpoint/2010/main" val="4137320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E749B7A-D28F-CD7E-8F33-844481CA61DD}"/>
              </a:ext>
            </a:extLst>
          </p:cNvPr>
          <p:cNvSpPr>
            <a:spLocks noGrp="1"/>
          </p:cNvSpPr>
          <p:nvPr>
            <p:ph idx="1"/>
          </p:nvPr>
        </p:nvSpPr>
        <p:spPr>
          <a:xfrm>
            <a:off x="430213" y="2458115"/>
            <a:ext cx="8469947" cy="4128498"/>
          </a:xfrm>
        </p:spPr>
        <p:txBody>
          <a:bodyPr>
            <a:noAutofit/>
          </a:bodyPr>
          <a:lstStyle/>
          <a:p>
            <a:r>
              <a:rPr lang="en-US" sz="2400" dirty="0"/>
              <a:t>Make changes to any of your coverages, based on your needs</a:t>
            </a:r>
          </a:p>
          <a:p>
            <a:r>
              <a:rPr lang="en-US" sz="2400" dirty="0"/>
              <a:t>Add or remove dependents</a:t>
            </a:r>
          </a:p>
          <a:p>
            <a:r>
              <a:rPr lang="en-US" sz="2400" dirty="0"/>
              <a:t>Review and update your beneficiaries</a:t>
            </a:r>
          </a:p>
          <a:p>
            <a:r>
              <a:rPr lang="en-US" sz="2400" dirty="0"/>
              <a:t>Make contribution elections to the HSA if you choose one of our HDHP medical options</a:t>
            </a:r>
          </a:p>
          <a:p>
            <a:r>
              <a:rPr lang="nn-NO" sz="2400" dirty="0"/>
              <a:t>Contribute to the Health Care FSA if you do not enroll </a:t>
            </a:r>
            <a:br>
              <a:rPr lang="nn-NO" sz="2400" dirty="0"/>
            </a:br>
            <a:r>
              <a:rPr lang="nn-NO" sz="2400" dirty="0"/>
              <a:t>in an HDHP </a:t>
            </a:r>
          </a:p>
          <a:p>
            <a:r>
              <a:rPr lang="nn-NO" sz="2400" dirty="0"/>
              <a:t>Contribute to the Dependent Care FSA</a:t>
            </a:r>
          </a:p>
          <a:p>
            <a:r>
              <a:rPr lang="nn-NO" sz="2400" dirty="0"/>
              <a:t>Confirm or make your Supplemental Life election</a:t>
            </a:r>
          </a:p>
        </p:txBody>
      </p:sp>
      <p:sp>
        <p:nvSpPr>
          <p:cNvPr id="14" name="Slide Number Placeholder 13">
            <a:extLst>
              <a:ext uri="{FF2B5EF4-FFF2-40B4-BE49-F238E27FC236}">
                <a16:creationId xmlns:a16="http://schemas.microsoft.com/office/drawing/2014/main" id="{F3935805-432E-84A3-34B8-6826697204A3}"/>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3</a:t>
            </a:fld>
            <a:endParaRPr lang="en-US"/>
          </a:p>
        </p:txBody>
      </p:sp>
      <p:sp>
        <p:nvSpPr>
          <p:cNvPr id="6" name="Title 5">
            <a:extLst>
              <a:ext uri="{FF2B5EF4-FFF2-40B4-BE49-F238E27FC236}">
                <a16:creationId xmlns:a16="http://schemas.microsoft.com/office/drawing/2014/main" id="{22267CE2-5C85-F79E-7A09-0F0A2536DB06}"/>
              </a:ext>
            </a:extLst>
          </p:cNvPr>
          <p:cNvSpPr>
            <a:spLocks noGrp="1"/>
          </p:cNvSpPr>
          <p:nvPr>
            <p:ph type="title"/>
          </p:nvPr>
        </p:nvSpPr>
        <p:spPr>
          <a:xfrm>
            <a:off x="430696" y="240038"/>
            <a:ext cx="9528313" cy="755858"/>
          </a:xfrm>
        </p:spPr>
        <p:txBody>
          <a:bodyPr>
            <a:normAutofit/>
          </a:bodyPr>
          <a:lstStyle/>
          <a:p>
            <a:r>
              <a:rPr lang="en-US" dirty="0"/>
              <a:t>Open Enrollment Overview</a:t>
            </a:r>
          </a:p>
        </p:txBody>
      </p:sp>
      <p:sp>
        <p:nvSpPr>
          <p:cNvPr id="9" name="Title 5">
            <a:extLst>
              <a:ext uri="{FF2B5EF4-FFF2-40B4-BE49-F238E27FC236}">
                <a16:creationId xmlns:a16="http://schemas.microsoft.com/office/drawing/2014/main" id="{5F7C0E8D-ECBE-A800-8BE2-AE2E5D2D9033}"/>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182637"/>
              </a:solidFill>
              <a:latin typeface="Gilroy-Bold"/>
            </a:endParaRPr>
          </a:p>
        </p:txBody>
      </p:sp>
      <p:sp>
        <p:nvSpPr>
          <p:cNvPr id="12" name="Text Placeholder 2">
            <a:extLst>
              <a:ext uri="{FF2B5EF4-FFF2-40B4-BE49-F238E27FC236}">
                <a16:creationId xmlns:a16="http://schemas.microsoft.com/office/drawing/2014/main" id="{B29086CC-7EBB-8FC7-265A-0BC2863AA09E}"/>
              </a:ext>
            </a:extLst>
          </p:cNvPr>
          <p:cNvSpPr txBox="1">
            <a:spLocks/>
          </p:cNvSpPr>
          <p:nvPr/>
        </p:nvSpPr>
        <p:spPr>
          <a:xfrm>
            <a:off x="523239" y="1191208"/>
            <a:ext cx="11343641" cy="1071062"/>
          </a:xfrm>
          <a:prstGeom prst="rect">
            <a:avLst/>
          </a:prstGeom>
          <a:solidFill>
            <a:srgbClr val="2C3B4F"/>
          </a:solidFill>
        </p:spPr>
        <p:txBody>
          <a:bodyPr tIns="91440" bIns="9144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bg1"/>
                </a:solidFill>
                <a:latin typeface="Gilroy-Bold" panose="00000800000000000000" pitchFamily="2" charset="0"/>
              </a:rPr>
              <a:t>This year’s Open Enrollment window is:</a:t>
            </a:r>
            <a:br>
              <a:rPr lang="en-US" sz="3200" dirty="0">
                <a:solidFill>
                  <a:schemeClr val="bg1"/>
                </a:solidFill>
                <a:latin typeface="Gilroy-Bold" panose="00000800000000000000" pitchFamily="2" charset="0"/>
              </a:rPr>
            </a:br>
            <a:r>
              <a:rPr lang="en-US" sz="3200" dirty="0">
                <a:solidFill>
                  <a:schemeClr val="bg1"/>
                </a:solidFill>
                <a:latin typeface="Gilroy-Bold" panose="00000800000000000000" pitchFamily="2" charset="0"/>
              </a:rPr>
              <a:t>November 4 – November 15, 2024</a:t>
            </a:r>
          </a:p>
        </p:txBody>
      </p:sp>
      <p:sp>
        <p:nvSpPr>
          <p:cNvPr id="2" name="TextBox 1">
            <a:extLst>
              <a:ext uri="{FF2B5EF4-FFF2-40B4-BE49-F238E27FC236}">
                <a16:creationId xmlns:a16="http://schemas.microsoft.com/office/drawing/2014/main" id="{70B0BA33-D702-2C7C-69AC-FD62D09F4B44}"/>
              </a:ext>
            </a:extLst>
          </p:cNvPr>
          <p:cNvSpPr txBox="1"/>
          <p:nvPr/>
        </p:nvSpPr>
        <p:spPr>
          <a:xfrm>
            <a:off x="9200468" y="4398276"/>
            <a:ext cx="2666412" cy="1723549"/>
          </a:xfrm>
          <a:prstGeom prst="rect">
            <a:avLst/>
          </a:prstGeom>
          <a:solidFill>
            <a:srgbClr val="EEF2F7"/>
          </a:solidFill>
        </p:spPr>
        <p:txBody>
          <a:bodyPr wrap="square" tIns="91440" bIns="91440" rtlCol="0">
            <a:spAutoFit/>
          </a:bodyPr>
          <a:lstStyle/>
          <a:p>
            <a:pPr algn="ctr"/>
            <a:r>
              <a:rPr lang="en-US" sz="2000" i="0" u="none" strike="noStrike" baseline="0" dirty="0">
                <a:solidFill>
                  <a:srgbClr val="211D1E"/>
                </a:solidFill>
                <a:latin typeface="Gilroy-Bold"/>
              </a:rPr>
              <a:t>Flexible Spending Account elections do NOT carry over from year to year. You must make new elections!</a:t>
            </a:r>
          </a:p>
        </p:txBody>
      </p:sp>
    </p:spTree>
    <p:extLst>
      <p:ext uri="{BB962C8B-B14F-4D97-AF65-F5344CB8AC3E}">
        <p14:creationId xmlns:p14="http://schemas.microsoft.com/office/powerpoint/2010/main" val="1277181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6E552C-2046-0E46-0876-C92C743531F4}"/>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182637"/>
              </a:solidFill>
              <a:latin typeface="Gilroy-Bold"/>
            </a:endParaRPr>
          </a:p>
        </p:txBody>
      </p:sp>
      <p:sp>
        <p:nvSpPr>
          <p:cNvPr id="2" name="TextBox 1">
            <a:extLst>
              <a:ext uri="{FF2B5EF4-FFF2-40B4-BE49-F238E27FC236}">
                <a16:creationId xmlns:a16="http://schemas.microsoft.com/office/drawing/2014/main" id="{5B13132D-84CD-59CA-E73B-FE71123BC091}"/>
              </a:ext>
            </a:extLst>
          </p:cNvPr>
          <p:cNvSpPr txBox="1"/>
          <p:nvPr/>
        </p:nvSpPr>
        <p:spPr>
          <a:xfrm>
            <a:off x="231228" y="1282093"/>
            <a:ext cx="4054440" cy="5155257"/>
          </a:xfrm>
          <a:prstGeom prst="rect">
            <a:avLst/>
          </a:prstGeom>
          <a:solidFill>
            <a:srgbClr val="EEF2F7"/>
          </a:solidFill>
        </p:spPr>
        <p:txBody>
          <a:bodyPr wrap="square" rtlCol="0">
            <a:spAutoFit/>
          </a:bodyPr>
          <a:lstStyle/>
          <a:p>
            <a:pPr algn="ctr"/>
            <a:r>
              <a:rPr lang="en-US" sz="1800" i="0" u="none" strike="noStrike" baseline="0" dirty="0">
                <a:solidFill>
                  <a:srgbClr val="2C3A4F"/>
                </a:solidFill>
                <a:latin typeface="Gilroy-Bold"/>
              </a:rPr>
              <a:t>SMP Benefits: Dayforce </a:t>
            </a:r>
          </a:p>
          <a:p>
            <a:pPr algn="ctr"/>
            <a:r>
              <a:rPr lang="pl-PL" sz="1800" i="0" u="sng" strike="noStrike" baseline="0" dirty="0">
                <a:solidFill>
                  <a:srgbClr val="2C3A4F"/>
                </a:solidFill>
                <a:latin typeface="Gilroy-Bold"/>
              </a:rPr>
              <a:t>www.DayforceHCM.com </a:t>
            </a:r>
            <a:endParaRPr lang="pl-PL" sz="1800" i="0" u="none" strike="noStrike" baseline="0" dirty="0">
              <a:solidFill>
                <a:srgbClr val="2C3A4F"/>
              </a:solidFill>
              <a:latin typeface="Gilroy-Bold"/>
            </a:endParaRPr>
          </a:p>
          <a:p>
            <a:pPr>
              <a:spcBef>
                <a:spcPts val="600"/>
              </a:spcBef>
            </a:pPr>
            <a:r>
              <a:rPr lang="en-US" sz="1600" i="0" u="none" strike="noStrike" baseline="0" dirty="0">
                <a:solidFill>
                  <a:srgbClr val="182637"/>
                </a:solidFill>
                <a:latin typeface="Gilroy-Bold"/>
              </a:rPr>
              <a:t>New user: </a:t>
            </a:r>
          </a:p>
          <a:p>
            <a:r>
              <a:rPr lang="en-US" sz="1600" b="0" i="0" u="none" strike="noStrike" baseline="0" dirty="0">
                <a:solidFill>
                  <a:srgbClr val="211D1E"/>
                </a:solidFill>
                <a:latin typeface="Gilroy-Regular"/>
              </a:rPr>
              <a:t>Company: </a:t>
            </a:r>
            <a:r>
              <a:rPr lang="en-US" sz="1600" b="0" i="0" u="none" strike="noStrike" baseline="0" dirty="0" err="1">
                <a:solidFill>
                  <a:srgbClr val="211D1E"/>
                </a:solidFill>
                <a:latin typeface="Gilroy-Regular"/>
              </a:rPr>
              <a:t>smp</a:t>
            </a:r>
            <a:r>
              <a:rPr lang="en-US" sz="1600" b="0" i="0" u="none" strike="noStrike" baseline="0" dirty="0">
                <a:solidFill>
                  <a:srgbClr val="211D1E"/>
                </a:solidFill>
                <a:latin typeface="Gilroy-Regular"/>
              </a:rPr>
              <a:t> </a:t>
            </a:r>
          </a:p>
          <a:p>
            <a:r>
              <a:rPr lang="en-US" sz="1600" b="0" i="0" u="none" strike="noStrike" baseline="0" dirty="0">
                <a:solidFill>
                  <a:srgbClr val="211D1E"/>
                </a:solidFill>
                <a:latin typeface="Gilroy-Regular"/>
              </a:rPr>
              <a:t>Username: </a:t>
            </a:r>
            <a:r>
              <a:rPr lang="en-US" sz="1600" b="0" i="0" u="none" strike="noStrike" baseline="0" dirty="0" err="1">
                <a:solidFill>
                  <a:srgbClr val="211D1E"/>
                </a:solidFill>
                <a:latin typeface="Gilroy-Regular"/>
              </a:rPr>
              <a:t>first.last</a:t>
            </a:r>
            <a:r>
              <a:rPr lang="en-US" sz="1600" b="0" i="0" u="none" strike="noStrike" baseline="0" dirty="0">
                <a:solidFill>
                  <a:srgbClr val="211D1E"/>
                </a:solidFill>
                <a:latin typeface="Gilroy-Regular"/>
              </a:rPr>
              <a:t> </a:t>
            </a:r>
          </a:p>
          <a:p>
            <a:r>
              <a:rPr lang="en-US" sz="1600" b="0" i="0" u="none" strike="noStrike" baseline="0" dirty="0">
                <a:solidFill>
                  <a:srgbClr val="211D1E"/>
                </a:solidFill>
                <a:latin typeface="Gilroy-Regular"/>
              </a:rPr>
              <a:t>Password: [</a:t>
            </a:r>
            <a:r>
              <a:rPr lang="en-US" sz="1600" b="0" i="0" u="none" strike="noStrike" baseline="0" dirty="0" err="1">
                <a:solidFill>
                  <a:srgbClr val="211D1E"/>
                </a:solidFill>
                <a:latin typeface="Gilroy-Regular"/>
              </a:rPr>
              <a:t>BirthYear</a:t>
            </a:r>
            <a:r>
              <a:rPr lang="en-US" sz="1600" b="0" i="0" u="none" strike="noStrike" baseline="0" dirty="0">
                <a:solidFill>
                  <a:srgbClr val="211D1E"/>
                </a:solidFill>
                <a:latin typeface="Gilroy-Regular"/>
              </a:rPr>
              <a:t>][Last4SSN]’Login’ Example: 19701234Login </a:t>
            </a:r>
          </a:p>
          <a:p>
            <a:endParaRPr lang="en-US" sz="1600" b="0" i="0" u="none" strike="noStrike" baseline="0" dirty="0">
              <a:solidFill>
                <a:srgbClr val="211D1E"/>
              </a:solidFill>
              <a:latin typeface="Gilroy-Regular"/>
            </a:endParaRPr>
          </a:p>
          <a:p>
            <a:r>
              <a:rPr lang="en-US" sz="1600" b="0" i="1" u="none" strike="noStrike" baseline="0" dirty="0">
                <a:solidFill>
                  <a:srgbClr val="211D1E"/>
                </a:solidFill>
                <a:latin typeface="Gilroy-Regular"/>
              </a:rPr>
              <a:t>Be sure to use your full legal first and last name when you create your account. You will then be asked to reset your password. </a:t>
            </a:r>
          </a:p>
          <a:p>
            <a:endParaRPr lang="en-US" sz="1600" i="0" u="none" strike="noStrike" baseline="0" dirty="0">
              <a:solidFill>
                <a:srgbClr val="211D1E"/>
              </a:solidFill>
              <a:latin typeface="Gilroy-Regular"/>
            </a:endParaRPr>
          </a:p>
          <a:p>
            <a:r>
              <a:rPr lang="en-US" sz="1600" i="0" u="none" strike="noStrike" baseline="0" dirty="0">
                <a:solidFill>
                  <a:srgbClr val="182637"/>
                </a:solidFill>
                <a:latin typeface="Gilroy-Bold"/>
              </a:rPr>
              <a:t>Returning user: </a:t>
            </a:r>
          </a:p>
          <a:p>
            <a:r>
              <a:rPr lang="en-US" sz="1600" b="0" i="0" u="none" strike="noStrike" baseline="0" dirty="0">
                <a:solidFill>
                  <a:srgbClr val="211D1E"/>
                </a:solidFill>
                <a:latin typeface="Gilroy-Regular"/>
              </a:rPr>
              <a:t>Log in using the same username and password you use to view your paystubs. </a:t>
            </a:r>
          </a:p>
          <a:p>
            <a:endParaRPr lang="en-US" sz="1600" b="0" i="0" u="none" strike="noStrike" baseline="0" dirty="0">
              <a:solidFill>
                <a:srgbClr val="211D1E"/>
              </a:solidFill>
              <a:latin typeface="Gilroy-Regular"/>
            </a:endParaRPr>
          </a:p>
          <a:p>
            <a:r>
              <a:rPr lang="en-US" sz="1600" b="0" i="0" u="none" strike="noStrike" baseline="0" dirty="0">
                <a:solidFill>
                  <a:srgbClr val="211D1E"/>
                </a:solidFill>
                <a:latin typeface="Gilroy-Regular"/>
              </a:rPr>
              <a:t>From the Home Screen, click the </a:t>
            </a:r>
            <a:r>
              <a:rPr lang="en-US" sz="1600" i="0" u="none" strike="noStrike" baseline="0" dirty="0">
                <a:solidFill>
                  <a:srgbClr val="182637"/>
                </a:solidFill>
                <a:latin typeface="Gilroy-Bold"/>
              </a:rPr>
              <a:t>Benefits</a:t>
            </a:r>
            <a:r>
              <a:rPr lang="en-US" sz="1600" b="0" i="0" u="none" strike="noStrike" baseline="0" dirty="0">
                <a:solidFill>
                  <a:srgbClr val="211D1E"/>
                </a:solidFill>
                <a:latin typeface="Gilroy-Bold"/>
              </a:rPr>
              <a:t> </a:t>
            </a:r>
            <a:r>
              <a:rPr lang="en-US" sz="1600" b="0" i="0" u="none" strike="noStrike" baseline="0" dirty="0">
                <a:solidFill>
                  <a:srgbClr val="211D1E"/>
                </a:solidFill>
                <a:latin typeface="Gilroy-Regular"/>
              </a:rPr>
              <a:t>icon then </a:t>
            </a:r>
            <a:r>
              <a:rPr lang="en-US" sz="1600" i="0" u="none" strike="noStrike" baseline="0" dirty="0">
                <a:solidFill>
                  <a:srgbClr val="182637"/>
                </a:solidFill>
                <a:latin typeface="Gilroy-Bold"/>
              </a:rPr>
              <a:t>Start Enrollment </a:t>
            </a:r>
            <a:r>
              <a:rPr lang="en-US" sz="1600" b="0" i="0" u="none" strike="noStrike" baseline="0" dirty="0">
                <a:solidFill>
                  <a:srgbClr val="211D1E"/>
                </a:solidFill>
                <a:latin typeface="Gilroy-Regular"/>
              </a:rPr>
              <a:t>on the Benefits Overview page. </a:t>
            </a:r>
            <a:endParaRPr lang="en-US" sz="1600" dirty="0"/>
          </a:p>
        </p:txBody>
      </p:sp>
      <p:sp>
        <p:nvSpPr>
          <p:cNvPr id="4" name="TextBox 3">
            <a:extLst>
              <a:ext uri="{FF2B5EF4-FFF2-40B4-BE49-F238E27FC236}">
                <a16:creationId xmlns:a16="http://schemas.microsoft.com/office/drawing/2014/main" id="{B77548B3-8674-628B-DD08-D9E0FBE54579}"/>
              </a:ext>
            </a:extLst>
          </p:cNvPr>
          <p:cNvSpPr txBox="1"/>
          <p:nvPr/>
        </p:nvSpPr>
        <p:spPr>
          <a:xfrm>
            <a:off x="4528456" y="1282092"/>
            <a:ext cx="3646715" cy="5155257"/>
          </a:xfrm>
          <a:prstGeom prst="rect">
            <a:avLst/>
          </a:prstGeom>
          <a:solidFill>
            <a:srgbClr val="EEF2F7"/>
          </a:solidFill>
        </p:spPr>
        <p:txBody>
          <a:bodyPr wrap="square" rtlCol="0">
            <a:noAutofit/>
          </a:bodyPr>
          <a:lstStyle/>
          <a:p>
            <a:pPr algn="ctr"/>
            <a:r>
              <a:rPr lang="en-US" sz="1800" b="1" i="0" u="none" strike="noStrike" baseline="0" dirty="0">
                <a:solidFill>
                  <a:srgbClr val="2C3A4F"/>
                </a:solidFill>
                <a:latin typeface="Gilroy-Bold"/>
              </a:rPr>
              <a:t>Voluntary Benefits: </a:t>
            </a:r>
            <a:br>
              <a:rPr lang="en-US" sz="1800" b="1" i="0" u="none" strike="noStrike" baseline="0" dirty="0">
                <a:solidFill>
                  <a:srgbClr val="2C3A4F"/>
                </a:solidFill>
                <a:latin typeface="Gilroy-Bold"/>
              </a:rPr>
            </a:br>
            <a:r>
              <a:rPr lang="en-US" sz="1800" b="1" i="0" u="none" strike="noStrike" baseline="0" dirty="0">
                <a:solidFill>
                  <a:srgbClr val="2C3A4F"/>
                </a:solidFill>
                <a:latin typeface="Gilroy-Bold"/>
              </a:rPr>
              <a:t>Reliance Matrix </a:t>
            </a:r>
          </a:p>
          <a:p>
            <a:pPr algn="ctr"/>
            <a:r>
              <a:rPr lang="pl-PL" sz="1800" b="0" i="0" u="sng" strike="noStrike" baseline="0" dirty="0">
                <a:solidFill>
                  <a:srgbClr val="2C3A4F"/>
                </a:solidFill>
                <a:latin typeface="Gilroy-Bold"/>
              </a:rPr>
              <a:t>www.DayforceHCM.com </a:t>
            </a:r>
            <a:endParaRPr lang="pl-PL" sz="1800" b="0" i="0" u="none" strike="noStrike" baseline="0" dirty="0">
              <a:solidFill>
                <a:srgbClr val="2C3A4F"/>
              </a:solidFill>
              <a:latin typeface="Gilroy-Bold"/>
            </a:endParaRPr>
          </a:p>
          <a:p>
            <a:endParaRPr lang="en-US" sz="1600" b="0" i="0" u="none" strike="noStrike" baseline="0" dirty="0">
              <a:solidFill>
                <a:srgbClr val="211D1E"/>
              </a:solidFill>
              <a:latin typeface="Gilroy-Regular"/>
            </a:endParaRPr>
          </a:p>
          <a:p>
            <a:r>
              <a:rPr lang="en-US" sz="1600" b="0" i="0" u="none" strike="noStrike" baseline="0" dirty="0">
                <a:solidFill>
                  <a:srgbClr val="211D1E"/>
                </a:solidFill>
                <a:latin typeface="Gilroy-Regular"/>
              </a:rPr>
              <a:t>Consider voluntary benefits through Reliance Standard. </a:t>
            </a:r>
          </a:p>
          <a:p>
            <a:endParaRPr lang="en-US" sz="1600" b="0" i="0" u="none" strike="noStrike" baseline="0" dirty="0">
              <a:latin typeface="Gilroy-Regular"/>
            </a:endParaRPr>
          </a:p>
          <a:p>
            <a:r>
              <a:rPr lang="en-US" sz="1600" b="0" i="0" u="none" strike="noStrike" baseline="0" dirty="0">
                <a:latin typeface="Gilroy-Regular"/>
              </a:rPr>
              <a:t>Enroll yourself, your spouse, and child(ren) for: </a:t>
            </a:r>
          </a:p>
          <a:p>
            <a:pPr marL="285750" indent="-285750">
              <a:buFont typeface="Arial" panose="020B0604020202020204" pitchFamily="34" charset="0"/>
              <a:buChar char="•"/>
            </a:pPr>
            <a:r>
              <a:rPr lang="en-US" sz="1600" b="0" i="0" u="none" strike="noStrike" baseline="0" dirty="0">
                <a:latin typeface="Gilroy-Regular"/>
              </a:rPr>
              <a:t>Accident Insurance </a:t>
            </a:r>
          </a:p>
          <a:p>
            <a:pPr marL="285750" indent="-285750">
              <a:buFont typeface="Arial" panose="020B0604020202020204" pitchFamily="34" charset="0"/>
              <a:buChar char="•"/>
            </a:pPr>
            <a:r>
              <a:rPr lang="en-US" sz="1600" b="0" i="0" u="none" strike="noStrike" baseline="0" dirty="0">
                <a:latin typeface="Gilroy-Regular"/>
              </a:rPr>
              <a:t>Critical Illness Insurance </a:t>
            </a:r>
          </a:p>
          <a:p>
            <a:pPr marL="285750" indent="-285750">
              <a:buFont typeface="Arial" panose="020B0604020202020204" pitchFamily="34" charset="0"/>
              <a:buChar char="•"/>
            </a:pPr>
            <a:r>
              <a:rPr lang="en-US" sz="1600" b="0" i="0" u="none" strike="noStrike" baseline="0" dirty="0">
                <a:latin typeface="Gilroy-Regular"/>
              </a:rPr>
              <a:t>Hospital Indemnity </a:t>
            </a:r>
          </a:p>
          <a:p>
            <a:endParaRPr lang="en-US" sz="1600" b="0" i="0" u="none" strike="noStrike" baseline="0" dirty="0">
              <a:latin typeface="Gilroy-Regular"/>
            </a:endParaRPr>
          </a:p>
          <a:p>
            <a:r>
              <a:rPr lang="en-US" sz="1600" b="0" i="0" u="none" strike="noStrike" baseline="0" dirty="0">
                <a:latin typeface="Gilroy-Regular"/>
              </a:rPr>
              <a:t>Enroll yourself only for: </a:t>
            </a:r>
          </a:p>
          <a:p>
            <a:pPr marL="285750" indent="-285750">
              <a:buFont typeface="Arial" panose="020B0604020202020204" pitchFamily="34" charset="0"/>
              <a:buChar char="•"/>
            </a:pPr>
            <a:r>
              <a:rPr lang="en-US" sz="1600" b="0" i="0" u="none" strike="noStrike" baseline="0" dirty="0">
                <a:latin typeface="Gilroy-Regular"/>
              </a:rPr>
              <a:t>Short Term Disability </a:t>
            </a:r>
          </a:p>
        </p:txBody>
      </p:sp>
      <p:sp>
        <p:nvSpPr>
          <p:cNvPr id="5" name="TextBox 4">
            <a:extLst>
              <a:ext uri="{FF2B5EF4-FFF2-40B4-BE49-F238E27FC236}">
                <a16:creationId xmlns:a16="http://schemas.microsoft.com/office/drawing/2014/main" id="{0942DC6E-045B-E3E2-0F3F-00B95DB0C643}"/>
              </a:ext>
            </a:extLst>
          </p:cNvPr>
          <p:cNvSpPr txBox="1"/>
          <p:nvPr/>
        </p:nvSpPr>
        <p:spPr>
          <a:xfrm>
            <a:off x="8417959" y="1282093"/>
            <a:ext cx="3492888" cy="5155256"/>
          </a:xfrm>
          <a:prstGeom prst="rect">
            <a:avLst/>
          </a:prstGeom>
          <a:solidFill>
            <a:srgbClr val="EEF2F7"/>
          </a:solidFill>
        </p:spPr>
        <p:txBody>
          <a:bodyPr wrap="square" rtlCol="0">
            <a:noAutofit/>
          </a:bodyPr>
          <a:lstStyle/>
          <a:p>
            <a:pPr algn="ctr"/>
            <a:r>
              <a:rPr lang="en-US" sz="1800" b="1" i="0" u="none" strike="noStrike" baseline="0" dirty="0">
                <a:solidFill>
                  <a:srgbClr val="2C3A4F"/>
                </a:solidFill>
                <a:latin typeface="Gilroy-Bold"/>
              </a:rPr>
              <a:t>Permanent Life Insurance + Long Term Care: AGIS </a:t>
            </a:r>
          </a:p>
          <a:p>
            <a:pPr algn="ctr"/>
            <a:r>
              <a:rPr lang="en-US" sz="1800" b="0" i="0" u="sng" strike="noStrike" baseline="0" dirty="0">
                <a:solidFill>
                  <a:srgbClr val="2C3A4F"/>
                </a:solidFill>
                <a:latin typeface="Gilroy-Bold"/>
              </a:rPr>
              <a:t>smpltc.com </a:t>
            </a:r>
            <a:endParaRPr lang="en-US" sz="1800" b="0" i="0" u="none" strike="noStrike" baseline="0" dirty="0">
              <a:solidFill>
                <a:srgbClr val="2C3A4F"/>
              </a:solidFill>
              <a:latin typeface="Gilroy-Bold"/>
            </a:endParaRPr>
          </a:p>
          <a:p>
            <a:endParaRPr lang="en-US" sz="1600" b="0" i="0" u="none" strike="noStrike" baseline="0" dirty="0">
              <a:solidFill>
                <a:srgbClr val="211D1E"/>
              </a:solidFill>
              <a:latin typeface="Gilroy-Regular"/>
            </a:endParaRPr>
          </a:p>
          <a:p>
            <a:r>
              <a:rPr lang="en-US" sz="1600" b="0" i="0" u="none" strike="noStrike" baseline="0" dirty="0">
                <a:solidFill>
                  <a:srgbClr val="211D1E"/>
                </a:solidFill>
                <a:latin typeface="Gilroy-Regular"/>
              </a:rPr>
              <a:t>Enroll in this new benefit designed to help pay for the cost of long term care. </a:t>
            </a:r>
          </a:p>
          <a:p>
            <a:endParaRPr lang="en-US" sz="1600" dirty="0">
              <a:solidFill>
                <a:srgbClr val="211D1E"/>
              </a:solidFill>
              <a:latin typeface="Gilroy-Regular"/>
            </a:endParaRPr>
          </a:p>
          <a:p>
            <a:r>
              <a:rPr lang="en-US" sz="1600" b="0" i="0" u="none" strike="noStrike" baseline="0" dirty="0">
                <a:solidFill>
                  <a:srgbClr val="211D1E"/>
                </a:solidFill>
                <a:latin typeface="Gilroy-Regular"/>
              </a:rPr>
              <a:t>Visit the site to learn more, calculate your rates, and apply for coverage. </a:t>
            </a:r>
          </a:p>
          <a:p>
            <a:endParaRPr lang="en-US" sz="1600" b="0" i="0" u="none" strike="noStrike" baseline="0" dirty="0">
              <a:solidFill>
                <a:srgbClr val="211D1E"/>
              </a:solidFill>
              <a:latin typeface="Gilroy-Regular"/>
            </a:endParaRPr>
          </a:p>
          <a:p>
            <a:r>
              <a:rPr lang="en-US" sz="1600" i="0" u="none" strike="noStrike" baseline="0" dirty="0">
                <a:solidFill>
                  <a:srgbClr val="211D1E"/>
                </a:solidFill>
                <a:latin typeface="Gilroy-Bold" panose="00000800000000000000" pitchFamily="2" charset="0"/>
              </a:rPr>
              <a:t>Tip: </a:t>
            </a:r>
            <a:r>
              <a:rPr lang="en-US" sz="1600" b="0" i="0" u="none" strike="noStrike" baseline="0" dirty="0">
                <a:solidFill>
                  <a:srgbClr val="211D1E"/>
                </a:solidFill>
                <a:latin typeface="Gilroy-Regular"/>
              </a:rPr>
              <a:t>This Open Enrollment is your one-time opportunity to secure coverage with no medical questions or exams required for eligible employees through age 70. </a:t>
            </a:r>
            <a:endParaRPr lang="en-US" sz="1600" dirty="0">
              <a:latin typeface="Gilroy-Regular"/>
            </a:endParaRPr>
          </a:p>
        </p:txBody>
      </p:sp>
      <p:sp>
        <p:nvSpPr>
          <p:cNvPr id="3" name="Slide Number Placeholder 2">
            <a:extLst>
              <a:ext uri="{FF2B5EF4-FFF2-40B4-BE49-F238E27FC236}">
                <a16:creationId xmlns:a16="http://schemas.microsoft.com/office/drawing/2014/main" id="{09263AD0-3245-E81B-9060-52D8E37F9DBB}"/>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4</a:t>
            </a:fld>
            <a:endParaRPr lang="en-US"/>
          </a:p>
        </p:txBody>
      </p:sp>
      <p:sp>
        <p:nvSpPr>
          <p:cNvPr id="8" name="Title 7">
            <a:extLst>
              <a:ext uri="{FF2B5EF4-FFF2-40B4-BE49-F238E27FC236}">
                <a16:creationId xmlns:a16="http://schemas.microsoft.com/office/drawing/2014/main" id="{E82D165C-38E9-A591-6113-5ABD94DF192A}"/>
              </a:ext>
            </a:extLst>
          </p:cNvPr>
          <p:cNvSpPr>
            <a:spLocks noGrp="1"/>
          </p:cNvSpPr>
          <p:nvPr>
            <p:ph type="title"/>
          </p:nvPr>
        </p:nvSpPr>
        <p:spPr>
          <a:xfrm>
            <a:off x="430696" y="240038"/>
            <a:ext cx="9528313" cy="755858"/>
          </a:xfrm>
        </p:spPr>
        <p:txBody>
          <a:bodyPr>
            <a:normAutofit/>
          </a:bodyPr>
          <a:lstStyle/>
          <a:p>
            <a:r>
              <a:rPr lang="en-US" dirty="0"/>
              <a:t>How to Enroll</a:t>
            </a:r>
          </a:p>
        </p:txBody>
      </p:sp>
    </p:spTree>
    <p:extLst>
      <p:ext uri="{BB962C8B-B14F-4D97-AF65-F5344CB8AC3E}">
        <p14:creationId xmlns:p14="http://schemas.microsoft.com/office/powerpoint/2010/main" val="664132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E749B7A-D28F-CD7E-8F33-844481CA61DD}"/>
              </a:ext>
            </a:extLst>
          </p:cNvPr>
          <p:cNvSpPr>
            <a:spLocks noGrp="1"/>
          </p:cNvSpPr>
          <p:nvPr>
            <p:ph idx="1"/>
          </p:nvPr>
        </p:nvSpPr>
        <p:spPr>
          <a:xfrm>
            <a:off x="430213" y="1347788"/>
            <a:ext cx="7516358" cy="4351337"/>
          </a:xfrm>
        </p:spPr>
        <p:txBody>
          <a:bodyPr/>
          <a:lstStyle/>
          <a:p>
            <a:r>
              <a:rPr lang="en-US" dirty="0"/>
              <a:t>New coverage categories for medical, </a:t>
            </a:r>
            <a:br>
              <a:rPr lang="en-US" dirty="0"/>
            </a:br>
            <a:r>
              <a:rPr lang="en-US" dirty="0"/>
              <a:t>dental, and vision benefits</a:t>
            </a:r>
          </a:p>
          <a:p>
            <a:r>
              <a:rPr lang="en-US" dirty="0"/>
              <a:t>Medical plan changes</a:t>
            </a:r>
          </a:p>
          <a:p>
            <a:r>
              <a:rPr lang="en-US" dirty="0"/>
              <a:t>Prescription drug network enhancements</a:t>
            </a:r>
          </a:p>
          <a:p>
            <a:r>
              <a:rPr lang="en-US" dirty="0"/>
              <a:t>Simplified wellness program requirements</a:t>
            </a:r>
          </a:p>
          <a:p>
            <a:r>
              <a:rPr lang="en-US" dirty="0"/>
              <a:t>New permanent life insurance + LTC benefit</a:t>
            </a:r>
          </a:p>
        </p:txBody>
      </p:sp>
      <p:sp>
        <p:nvSpPr>
          <p:cNvPr id="3" name="Slide Number Placeholder 2">
            <a:extLst>
              <a:ext uri="{FF2B5EF4-FFF2-40B4-BE49-F238E27FC236}">
                <a16:creationId xmlns:a16="http://schemas.microsoft.com/office/drawing/2014/main" id="{81A756A1-DEB9-5D00-A725-B383EE75D978}"/>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5</a:t>
            </a:fld>
            <a:endParaRPr lang="en-US"/>
          </a:p>
        </p:txBody>
      </p:sp>
      <p:sp>
        <p:nvSpPr>
          <p:cNvPr id="6" name="Title 5">
            <a:extLst>
              <a:ext uri="{FF2B5EF4-FFF2-40B4-BE49-F238E27FC236}">
                <a16:creationId xmlns:a16="http://schemas.microsoft.com/office/drawing/2014/main" id="{030F67EB-37CC-B7B0-61B9-1C11D5B5DC6C}"/>
              </a:ext>
            </a:extLst>
          </p:cNvPr>
          <p:cNvSpPr>
            <a:spLocks noGrp="1"/>
          </p:cNvSpPr>
          <p:nvPr>
            <p:ph type="title"/>
          </p:nvPr>
        </p:nvSpPr>
        <p:spPr>
          <a:xfrm>
            <a:off x="430696" y="240038"/>
            <a:ext cx="9528313" cy="755858"/>
          </a:xfrm>
        </p:spPr>
        <p:txBody>
          <a:bodyPr>
            <a:normAutofit/>
          </a:bodyPr>
          <a:lstStyle/>
          <a:p>
            <a:r>
              <a:rPr lang="en-US" dirty="0"/>
              <a:t>Key Changes for 2025</a:t>
            </a:r>
          </a:p>
        </p:txBody>
      </p:sp>
      <p:pic>
        <p:nvPicPr>
          <p:cNvPr id="20" name="Picture 19" descr="A young child playing with a person&#10;&#10;Description automatically generated">
            <a:extLst>
              <a:ext uri="{FF2B5EF4-FFF2-40B4-BE49-F238E27FC236}">
                <a16:creationId xmlns:a16="http://schemas.microsoft.com/office/drawing/2014/main" id="{DA227B02-8854-5F3B-0075-1492736405C9}"/>
              </a:ext>
            </a:extLst>
          </p:cNvPr>
          <p:cNvPicPr>
            <a:picLocks noChangeAspect="1"/>
          </p:cNvPicPr>
          <p:nvPr/>
        </p:nvPicPr>
        <p:blipFill rotWithShape="1">
          <a:blip r:embed="rId2">
            <a:extLst>
              <a:ext uri="{28A0092B-C50C-407E-A947-70E740481C1C}">
                <a14:useLocalDpi xmlns:a14="http://schemas.microsoft.com/office/drawing/2010/main" val="0"/>
              </a:ext>
            </a:extLst>
          </a:blip>
          <a:srcRect l="11312" r="14032"/>
          <a:stretch/>
        </p:blipFill>
        <p:spPr>
          <a:xfrm>
            <a:off x="7793729" y="1395663"/>
            <a:ext cx="4398271" cy="3930316"/>
          </a:xfrm>
          <a:prstGeom prst="rect">
            <a:avLst/>
          </a:prstGeom>
        </p:spPr>
      </p:pic>
    </p:spTree>
    <p:extLst>
      <p:ext uri="{BB962C8B-B14F-4D97-AF65-F5344CB8AC3E}">
        <p14:creationId xmlns:p14="http://schemas.microsoft.com/office/powerpoint/2010/main" val="1249606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0DE432-44C2-8036-E925-4BEE803D01B5}"/>
              </a:ext>
            </a:extLst>
          </p:cNvPr>
          <p:cNvSpPr>
            <a:spLocks noGrp="1"/>
          </p:cNvSpPr>
          <p:nvPr>
            <p:ph type="title"/>
          </p:nvPr>
        </p:nvSpPr>
        <p:spPr>
          <a:xfrm>
            <a:off x="440397" y="-45846"/>
            <a:ext cx="10515600" cy="1325563"/>
          </a:xfrm>
        </p:spPr>
        <p:txBody>
          <a:bodyPr>
            <a:normAutofit/>
          </a:bodyPr>
          <a:lstStyle/>
          <a:p>
            <a:r>
              <a:rPr lang="en-US" dirty="0"/>
              <a:t>Key Changes for 2025</a:t>
            </a:r>
          </a:p>
        </p:txBody>
      </p:sp>
      <p:sp>
        <p:nvSpPr>
          <p:cNvPr id="2" name="Text Placeholder 1">
            <a:extLst>
              <a:ext uri="{FF2B5EF4-FFF2-40B4-BE49-F238E27FC236}">
                <a16:creationId xmlns:a16="http://schemas.microsoft.com/office/drawing/2014/main" id="{3A1F4CCC-DEDE-6F25-032A-BA5640FC79D6}"/>
              </a:ext>
            </a:extLst>
          </p:cNvPr>
          <p:cNvSpPr>
            <a:spLocks noGrp="1"/>
          </p:cNvSpPr>
          <p:nvPr>
            <p:ph type="body" idx="1"/>
          </p:nvPr>
        </p:nvSpPr>
        <p:spPr>
          <a:xfrm>
            <a:off x="416146" y="1292664"/>
            <a:ext cx="5375056" cy="483586"/>
          </a:xfrm>
          <a:solidFill>
            <a:srgbClr val="182637"/>
          </a:solidFill>
        </p:spPr>
        <p:txBody>
          <a:bodyPr tIns="91440" anchor="ctr" anchorCtr="0"/>
          <a:lstStyle/>
          <a:p>
            <a:r>
              <a:rPr lang="en-US" b="0" dirty="0">
                <a:solidFill>
                  <a:schemeClr val="bg1"/>
                </a:solidFill>
                <a:latin typeface="Gilroy-Bold" panose="00000800000000000000" pitchFamily="2" charset="0"/>
              </a:rPr>
              <a:t>New Coverage Categories</a:t>
            </a:r>
          </a:p>
        </p:txBody>
      </p:sp>
      <p:sp>
        <p:nvSpPr>
          <p:cNvPr id="7" name="Content Placeholder 6">
            <a:extLst>
              <a:ext uri="{FF2B5EF4-FFF2-40B4-BE49-F238E27FC236}">
                <a16:creationId xmlns:a16="http://schemas.microsoft.com/office/drawing/2014/main" id="{EE749B7A-D28F-CD7E-8F33-844481CA61DD}"/>
              </a:ext>
            </a:extLst>
          </p:cNvPr>
          <p:cNvSpPr>
            <a:spLocks noGrp="1"/>
          </p:cNvSpPr>
          <p:nvPr>
            <p:ph sz="half" idx="2"/>
          </p:nvPr>
        </p:nvSpPr>
        <p:spPr>
          <a:xfrm>
            <a:off x="416146" y="1885724"/>
            <a:ext cx="5488043" cy="3684588"/>
          </a:xfrm>
        </p:spPr>
        <p:txBody>
          <a:bodyPr>
            <a:noAutofit/>
          </a:bodyPr>
          <a:lstStyle/>
          <a:p>
            <a:r>
              <a:rPr lang="en-US" sz="2200" dirty="0"/>
              <a:t>Moving from three to four categories</a:t>
            </a:r>
          </a:p>
          <a:p>
            <a:r>
              <a:rPr lang="en-US" sz="2200" dirty="0"/>
              <a:t>More control over your costs with categories that more closely reflect your needs</a:t>
            </a:r>
          </a:p>
          <a:p>
            <a:r>
              <a:rPr lang="en-US" sz="2200" dirty="0"/>
              <a:t>Based on who you choose to cover under medical, dental, and vision plans</a:t>
            </a:r>
          </a:p>
          <a:p>
            <a:pPr lvl="1"/>
            <a:r>
              <a:rPr lang="en-US" sz="2000" dirty="0"/>
              <a:t>Employee Only</a:t>
            </a:r>
          </a:p>
          <a:p>
            <a:pPr lvl="1"/>
            <a:r>
              <a:rPr lang="en-US" sz="2000" dirty="0"/>
              <a:t>Employee Plus Spouse</a:t>
            </a:r>
          </a:p>
          <a:p>
            <a:pPr lvl="1"/>
            <a:r>
              <a:rPr lang="en-US" sz="2000" dirty="0"/>
              <a:t>Employee Plus Children</a:t>
            </a:r>
          </a:p>
          <a:p>
            <a:pPr lvl="1"/>
            <a:r>
              <a:rPr lang="en-US" sz="2000" dirty="0"/>
              <a:t>Employee Plus Family</a:t>
            </a:r>
          </a:p>
          <a:p>
            <a:r>
              <a:rPr lang="en-US" sz="2200" dirty="0"/>
              <a:t>Your payroll deductions may increase or decrease based on your new category</a:t>
            </a:r>
          </a:p>
        </p:txBody>
      </p:sp>
      <p:sp>
        <p:nvSpPr>
          <p:cNvPr id="3" name="Text Placeholder 2">
            <a:extLst>
              <a:ext uri="{FF2B5EF4-FFF2-40B4-BE49-F238E27FC236}">
                <a16:creationId xmlns:a16="http://schemas.microsoft.com/office/drawing/2014/main" id="{DBA9A27A-7E43-F9A3-58E8-B965F5509D65}"/>
              </a:ext>
            </a:extLst>
          </p:cNvPr>
          <p:cNvSpPr>
            <a:spLocks noGrp="1"/>
          </p:cNvSpPr>
          <p:nvPr>
            <p:ph type="body" sz="quarter" idx="3"/>
          </p:nvPr>
        </p:nvSpPr>
        <p:spPr>
          <a:xfrm>
            <a:off x="6078815" y="1292664"/>
            <a:ext cx="5817116" cy="497655"/>
          </a:xfrm>
          <a:solidFill>
            <a:srgbClr val="182637"/>
          </a:solidFill>
        </p:spPr>
        <p:txBody>
          <a:bodyPr tIns="91440" anchor="ctr" anchorCtr="0"/>
          <a:lstStyle/>
          <a:p>
            <a:r>
              <a:rPr lang="en-US" dirty="0">
                <a:solidFill>
                  <a:schemeClr val="bg1"/>
                </a:solidFill>
                <a:latin typeface="Gilroy-Bold" panose="00000800000000000000" pitchFamily="2" charset="0"/>
              </a:rPr>
              <a:t>Medical Plan Changes</a:t>
            </a:r>
          </a:p>
        </p:txBody>
      </p:sp>
      <p:sp>
        <p:nvSpPr>
          <p:cNvPr id="4" name="Content Placeholder 3">
            <a:extLst>
              <a:ext uri="{FF2B5EF4-FFF2-40B4-BE49-F238E27FC236}">
                <a16:creationId xmlns:a16="http://schemas.microsoft.com/office/drawing/2014/main" id="{69592BB1-D335-3332-66B2-179B13ABC141}"/>
              </a:ext>
            </a:extLst>
          </p:cNvPr>
          <p:cNvSpPr>
            <a:spLocks noGrp="1"/>
          </p:cNvSpPr>
          <p:nvPr>
            <p:ph sz="quarter" idx="4"/>
          </p:nvPr>
        </p:nvSpPr>
        <p:spPr>
          <a:xfrm>
            <a:off x="6078815" y="1885724"/>
            <a:ext cx="5853111" cy="2407602"/>
          </a:xfrm>
        </p:spPr>
        <p:txBody>
          <a:bodyPr>
            <a:noAutofit/>
          </a:bodyPr>
          <a:lstStyle/>
          <a:p>
            <a:r>
              <a:rPr lang="en-US" sz="2200" dirty="0"/>
              <a:t>Three medical plan options</a:t>
            </a:r>
          </a:p>
          <a:p>
            <a:r>
              <a:rPr lang="en-US" sz="2200" dirty="0"/>
              <a:t>No changes to HDHP Base or HDHP Value</a:t>
            </a:r>
          </a:p>
          <a:p>
            <a:r>
              <a:rPr lang="en-US" sz="2200" dirty="0"/>
              <a:t>Simplified costs for office visits in the PPO:</a:t>
            </a:r>
          </a:p>
          <a:p>
            <a:pPr lvl="1"/>
            <a:r>
              <a:rPr lang="en-US" sz="2000" dirty="0"/>
              <a:t>Moving from 10% coinsurance to flat copay </a:t>
            </a:r>
          </a:p>
          <a:p>
            <a:pPr lvl="1"/>
            <a:r>
              <a:rPr lang="en-US" sz="2000" dirty="0"/>
              <a:t>$25 primary care visits</a:t>
            </a:r>
          </a:p>
          <a:p>
            <a:pPr lvl="1"/>
            <a:r>
              <a:rPr lang="en-US" sz="2000" dirty="0"/>
              <a:t>$40 specialist visits </a:t>
            </a:r>
          </a:p>
        </p:txBody>
      </p:sp>
      <p:sp>
        <p:nvSpPr>
          <p:cNvPr id="5" name="Slide Number Placeholder 4">
            <a:extLst>
              <a:ext uri="{FF2B5EF4-FFF2-40B4-BE49-F238E27FC236}">
                <a16:creationId xmlns:a16="http://schemas.microsoft.com/office/drawing/2014/main" id="{8FBB964D-BDF1-ACD2-683B-37012E2DBFBB}"/>
              </a:ext>
            </a:extLst>
          </p:cNvPr>
          <p:cNvSpPr>
            <a:spLocks noGrp="1"/>
          </p:cNvSpPr>
          <p:nvPr>
            <p:ph type="sldNum" sz="quarter" idx="12"/>
          </p:nvPr>
        </p:nvSpPr>
        <p:spPr>
          <a:xfrm>
            <a:off x="9304282" y="6395980"/>
            <a:ext cx="2743200" cy="365125"/>
          </a:xfrm>
        </p:spPr>
        <p:txBody>
          <a:bodyPr/>
          <a:lstStyle/>
          <a:p>
            <a:fld id="{D1D6ED88-3662-4767-8108-3D34BDB7CBE2}" type="slidenum">
              <a:rPr lang="en-US" smtClean="0"/>
              <a:pPr/>
              <a:t>6</a:t>
            </a:fld>
            <a:endParaRPr lang="en-US"/>
          </a:p>
        </p:txBody>
      </p:sp>
      <p:sp>
        <p:nvSpPr>
          <p:cNvPr id="11" name="TextBox 10">
            <a:extLst>
              <a:ext uri="{FF2B5EF4-FFF2-40B4-BE49-F238E27FC236}">
                <a16:creationId xmlns:a16="http://schemas.microsoft.com/office/drawing/2014/main" id="{A243A936-6A45-DA2B-79DD-627604C58877}"/>
              </a:ext>
            </a:extLst>
          </p:cNvPr>
          <p:cNvSpPr txBox="1"/>
          <p:nvPr/>
        </p:nvSpPr>
        <p:spPr>
          <a:xfrm>
            <a:off x="6194427" y="4459985"/>
            <a:ext cx="5701504" cy="1531188"/>
          </a:xfrm>
          <a:prstGeom prst="rect">
            <a:avLst/>
          </a:prstGeom>
          <a:solidFill>
            <a:srgbClr val="EEF2F7"/>
          </a:solidFill>
        </p:spPr>
        <p:txBody>
          <a:bodyPr wrap="square" lIns="182880" tIns="91440" rIns="182880" bIns="91440" rtlCol="0">
            <a:spAutoFit/>
          </a:bodyPr>
          <a:lstStyle/>
          <a:p>
            <a:pPr>
              <a:spcAft>
                <a:spcPts val="300"/>
              </a:spcAft>
            </a:pPr>
            <a:r>
              <a:rPr lang="en-US" sz="2000" b="1" i="0" u="none" strike="noStrike" baseline="0" dirty="0">
                <a:solidFill>
                  <a:srgbClr val="211D1E"/>
                </a:solidFill>
                <a:latin typeface="Gilroy-Bold"/>
              </a:rPr>
              <a:t>What’s Not Changing?</a:t>
            </a:r>
          </a:p>
          <a:p>
            <a:pPr marL="285750" indent="-285750">
              <a:spcAft>
                <a:spcPts val="300"/>
              </a:spcAft>
              <a:buFont typeface="Arial" panose="020B0604020202020204" pitchFamily="34" charset="0"/>
              <a:buChar char="•"/>
            </a:pPr>
            <a:r>
              <a:rPr lang="en-US" sz="2000" b="0" i="0" u="none" strike="noStrike" baseline="0" dirty="0">
                <a:solidFill>
                  <a:srgbClr val="211D1E"/>
                </a:solidFill>
                <a:latin typeface="Gilroy-Regular" panose="00000500000000000000" pitchFamily="2" charset="0"/>
              </a:rPr>
              <a:t>Dental benefits</a:t>
            </a:r>
          </a:p>
          <a:p>
            <a:pPr marL="285750" indent="-285750">
              <a:spcAft>
                <a:spcPts val="300"/>
              </a:spcAft>
              <a:buFont typeface="Arial" panose="020B0604020202020204" pitchFamily="34" charset="0"/>
              <a:buChar char="•"/>
            </a:pPr>
            <a:r>
              <a:rPr lang="en-US" sz="2000" dirty="0">
                <a:solidFill>
                  <a:srgbClr val="211D1E"/>
                </a:solidFill>
                <a:latin typeface="Gilroy-Regular" panose="00000500000000000000" pitchFamily="2" charset="0"/>
              </a:rPr>
              <a:t>Vision benefits</a:t>
            </a:r>
          </a:p>
          <a:p>
            <a:pPr marL="285750" indent="-285750">
              <a:spcAft>
                <a:spcPts val="300"/>
              </a:spcAft>
              <a:buFont typeface="Arial" panose="020B0604020202020204" pitchFamily="34" charset="0"/>
              <a:buChar char="•"/>
            </a:pPr>
            <a:r>
              <a:rPr lang="en-US" sz="2000" b="0" i="0" u="none" strike="noStrike" baseline="0" dirty="0">
                <a:solidFill>
                  <a:srgbClr val="211D1E"/>
                </a:solidFill>
                <a:latin typeface="Gilroy-Regular" panose="00000500000000000000" pitchFamily="2" charset="0"/>
              </a:rPr>
              <a:t>Company-provided disability and life insurance </a:t>
            </a:r>
          </a:p>
        </p:txBody>
      </p:sp>
    </p:spTree>
    <p:extLst>
      <p:ext uri="{BB962C8B-B14F-4D97-AF65-F5344CB8AC3E}">
        <p14:creationId xmlns:p14="http://schemas.microsoft.com/office/powerpoint/2010/main" val="1708249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0DE432-44C2-8036-E925-4BEE803D01B5}"/>
              </a:ext>
            </a:extLst>
          </p:cNvPr>
          <p:cNvSpPr>
            <a:spLocks noGrp="1"/>
          </p:cNvSpPr>
          <p:nvPr>
            <p:ph type="title"/>
          </p:nvPr>
        </p:nvSpPr>
        <p:spPr>
          <a:xfrm>
            <a:off x="439738" y="-46038"/>
            <a:ext cx="10515600" cy="1325563"/>
          </a:xfrm>
        </p:spPr>
        <p:txBody>
          <a:bodyPr>
            <a:normAutofit/>
          </a:bodyPr>
          <a:lstStyle/>
          <a:p>
            <a:r>
              <a:rPr lang="en-US" dirty="0"/>
              <a:t>Key Changes for 2025</a:t>
            </a:r>
          </a:p>
        </p:txBody>
      </p:sp>
      <p:sp>
        <p:nvSpPr>
          <p:cNvPr id="2" name="Text Placeholder 1">
            <a:extLst>
              <a:ext uri="{FF2B5EF4-FFF2-40B4-BE49-F238E27FC236}">
                <a16:creationId xmlns:a16="http://schemas.microsoft.com/office/drawing/2014/main" id="{3A1F4CCC-DEDE-6F25-032A-BA5640FC79D6}"/>
              </a:ext>
            </a:extLst>
          </p:cNvPr>
          <p:cNvSpPr>
            <a:spLocks noGrp="1"/>
          </p:cNvSpPr>
          <p:nvPr>
            <p:ph type="body" idx="1"/>
          </p:nvPr>
        </p:nvSpPr>
        <p:spPr>
          <a:xfrm>
            <a:off x="434649" y="1321565"/>
            <a:ext cx="5293489" cy="470898"/>
          </a:xfrm>
          <a:solidFill>
            <a:srgbClr val="182637"/>
          </a:solidFill>
        </p:spPr>
        <p:txBody>
          <a:bodyPr wrap="square" tIns="91440" bIns="45720">
            <a:spAutoFit/>
          </a:bodyPr>
          <a:lstStyle/>
          <a:p>
            <a:r>
              <a:rPr lang="en-US" dirty="0">
                <a:solidFill>
                  <a:schemeClr val="bg1"/>
                </a:solidFill>
                <a:latin typeface="Gilroy-Bold" panose="00000800000000000000" pitchFamily="2" charset="0"/>
              </a:rPr>
              <a:t>Prescription Drug Network</a:t>
            </a:r>
          </a:p>
        </p:txBody>
      </p:sp>
      <p:sp>
        <p:nvSpPr>
          <p:cNvPr id="7" name="Content Placeholder 6">
            <a:extLst>
              <a:ext uri="{FF2B5EF4-FFF2-40B4-BE49-F238E27FC236}">
                <a16:creationId xmlns:a16="http://schemas.microsoft.com/office/drawing/2014/main" id="{EE749B7A-D28F-CD7E-8F33-844481CA61DD}"/>
              </a:ext>
            </a:extLst>
          </p:cNvPr>
          <p:cNvSpPr>
            <a:spLocks noGrp="1"/>
          </p:cNvSpPr>
          <p:nvPr>
            <p:ph sz="half" idx="2"/>
          </p:nvPr>
        </p:nvSpPr>
        <p:spPr>
          <a:xfrm>
            <a:off x="434649" y="1876481"/>
            <a:ext cx="4973374" cy="4350148"/>
          </a:xfrm>
        </p:spPr>
        <p:txBody>
          <a:bodyPr>
            <a:noAutofit/>
          </a:bodyPr>
          <a:lstStyle/>
          <a:p>
            <a:r>
              <a:rPr lang="en-US" sz="2200" dirty="0"/>
              <a:t>Enhancements to bring you more choice and flexibility</a:t>
            </a:r>
          </a:p>
          <a:p>
            <a:r>
              <a:rPr lang="en-US" sz="2200" dirty="0"/>
              <a:t>Switching to Retail 90 Network </a:t>
            </a:r>
            <a:br>
              <a:rPr lang="en-US" sz="2200" dirty="0"/>
            </a:br>
            <a:r>
              <a:rPr lang="en-US" sz="2200" dirty="0"/>
              <a:t>with </a:t>
            </a:r>
            <a:r>
              <a:rPr lang="en-US" sz="2200" dirty="0" err="1"/>
              <a:t>Carelon</a:t>
            </a:r>
            <a:r>
              <a:rPr lang="en-US" sz="2200" dirty="0"/>
              <a:t> </a:t>
            </a:r>
          </a:p>
          <a:p>
            <a:r>
              <a:rPr lang="en-US" sz="2200" dirty="0"/>
              <a:t>Expanded network has more retail pharmacies throughout the country—</a:t>
            </a:r>
            <a:r>
              <a:rPr lang="en-US" sz="2200" b="1" dirty="0">
                <a:solidFill>
                  <a:srgbClr val="2C3B4F"/>
                </a:solidFill>
              </a:rPr>
              <a:t>including Walmart</a:t>
            </a:r>
            <a:r>
              <a:rPr lang="en-US" sz="2200" dirty="0"/>
              <a:t>!</a:t>
            </a:r>
          </a:p>
          <a:p>
            <a:r>
              <a:rPr lang="en-US" sz="2200" dirty="0"/>
              <a:t>More flexibility to get a 90-day supply of maintenance medication for same cost as mail order at more than 26,000 retail pharmacies nationwide (not limited to CVS!) </a:t>
            </a:r>
          </a:p>
        </p:txBody>
      </p:sp>
      <p:sp>
        <p:nvSpPr>
          <p:cNvPr id="3" name="Text Placeholder 2">
            <a:extLst>
              <a:ext uri="{FF2B5EF4-FFF2-40B4-BE49-F238E27FC236}">
                <a16:creationId xmlns:a16="http://schemas.microsoft.com/office/drawing/2014/main" id="{DBA9A27A-7E43-F9A3-58E8-B965F5509D65}"/>
              </a:ext>
            </a:extLst>
          </p:cNvPr>
          <p:cNvSpPr>
            <a:spLocks noGrp="1"/>
          </p:cNvSpPr>
          <p:nvPr>
            <p:ph type="body" sz="quarter" idx="3"/>
          </p:nvPr>
        </p:nvSpPr>
        <p:spPr>
          <a:xfrm>
            <a:off x="6067098" y="1321565"/>
            <a:ext cx="5293488" cy="470898"/>
          </a:xfrm>
          <a:solidFill>
            <a:srgbClr val="182637"/>
          </a:solidFill>
        </p:spPr>
        <p:txBody>
          <a:bodyPr wrap="square" tIns="91440" bIns="45720">
            <a:spAutoFit/>
          </a:bodyPr>
          <a:lstStyle/>
          <a:p>
            <a:r>
              <a:rPr lang="en-US" dirty="0">
                <a:solidFill>
                  <a:schemeClr val="bg1"/>
                </a:solidFill>
                <a:latin typeface="Gilroy-Bold" panose="00000800000000000000" pitchFamily="2" charset="0"/>
              </a:rPr>
              <a:t>Simplified Wellness Program</a:t>
            </a:r>
          </a:p>
        </p:txBody>
      </p:sp>
      <p:sp>
        <p:nvSpPr>
          <p:cNvPr id="4" name="Content Placeholder 3">
            <a:extLst>
              <a:ext uri="{FF2B5EF4-FFF2-40B4-BE49-F238E27FC236}">
                <a16:creationId xmlns:a16="http://schemas.microsoft.com/office/drawing/2014/main" id="{69592BB1-D335-3332-66B2-179B13ABC141}"/>
              </a:ext>
            </a:extLst>
          </p:cNvPr>
          <p:cNvSpPr>
            <a:spLocks noGrp="1"/>
          </p:cNvSpPr>
          <p:nvPr>
            <p:ph sz="quarter" idx="4"/>
          </p:nvPr>
        </p:nvSpPr>
        <p:spPr>
          <a:xfrm>
            <a:off x="6096000" y="1901115"/>
            <a:ext cx="5264586" cy="4325514"/>
          </a:xfrm>
        </p:spPr>
        <p:txBody>
          <a:bodyPr>
            <a:noAutofit/>
          </a:bodyPr>
          <a:lstStyle/>
          <a:p>
            <a:r>
              <a:rPr lang="en-US" sz="2200" dirty="0"/>
              <a:t>Refocused on the best way for you to stay on top of your health while saving money</a:t>
            </a:r>
          </a:p>
          <a:p>
            <a:r>
              <a:rPr lang="en-US" sz="2200" dirty="0"/>
              <a:t>Removing health risk questionnaire and biometric screening</a:t>
            </a:r>
          </a:p>
          <a:p>
            <a:r>
              <a:rPr lang="en-US" sz="2200" dirty="0"/>
              <a:t>Only requirement is annual preventive care exam (well woman exam meets requirement) </a:t>
            </a:r>
          </a:p>
          <a:p>
            <a:r>
              <a:rPr lang="en-US" sz="2200" dirty="0"/>
              <a:t>You (and your spouse, if covered) must complete annual preventive exam between October 16, 2024 </a:t>
            </a:r>
            <a:br>
              <a:rPr lang="en-US" sz="2200" dirty="0"/>
            </a:br>
            <a:r>
              <a:rPr lang="en-US" sz="2200" dirty="0"/>
              <a:t>and October 15, 2025</a:t>
            </a:r>
          </a:p>
        </p:txBody>
      </p:sp>
      <p:sp>
        <p:nvSpPr>
          <p:cNvPr id="5" name="Slide Number Placeholder 4">
            <a:extLst>
              <a:ext uri="{FF2B5EF4-FFF2-40B4-BE49-F238E27FC236}">
                <a16:creationId xmlns:a16="http://schemas.microsoft.com/office/drawing/2014/main" id="{C0803413-7F59-E48D-FE31-D5CA8288B1AE}"/>
              </a:ext>
            </a:extLst>
          </p:cNvPr>
          <p:cNvSpPr>
            <a:spLocks noGrp="1"/>
          </p:cNvSpPr>
          <p:nvPr>
            <p:ph type="sldNum" sz="quarter" idx="12"/>
          </p:nvPr>
        </p:nvSpPr>
        <p:spPr>
          <a:xfrm>
            <a:off x="9304282" y="6395980"/>
            <a:ext cx="2743200" cy="365125"/>
          </a:xfrm>
        </p:spPr>
        <p:txBody>
          <a:bodyPr/>
          <a:lstStyle/>
          <a:p>
            <a:fld id="{D1D6ED88-3662-4767-8108-3D34BDB7CBE2}" type="slidenum">
              <a:rPr lang="en-US" smtClean="0"/>
              <a:pPr/>
              <a:t>7</a:t>
            </a:fld>
            <a:endParaRPr lang="en-US"/>
          </a:p>
        </p:txBody>
      </p:sp>
    </p:spTree>
    <p:extLst>
      <p:ext uri="{BB962C8B-B14F-4D97-AF65-F5344CB8AC3E}">
        <p14:creationId xmlns:p14="http://schemas.microsoft.com/office/powerpoint/2010/main" val="3455690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0DE432-44C2-8036-E925-4BEE803D01B5}"/>
              </a:ext>
            </a:extLst>
          </p:cNvPr>
          <p:cNvSpPr>
            <a:spLocks noGrp="1"/>
          </p:cNvSpPr>
          <p:nvPr>
            <p:ph type="title"/>
          </p:nvPr>
        </p:nvSpPr>
        <p:spPr>
          <a:xfrm>
            <a:off x="439738" y="-54430"/>
            <a:ext cx="10515600" cy="1325563"/>
          </a:xfrm>
        </p:spPr>
        <p:txBody>
          <a:bodyPr>
            <a:normAutofit/>
          </a:bodyPr>
          <a:lstStyle/>
          <a:p>
            <a:r>
              <a:rPr lang="en-US" dirty="0"/>
              <a:t>Key Changes for 2025</a:t>
            </a:r>
          </a:p>
        </p:txBody>
      </p:sp>
      <p:sp>
        <p:nvSpPr>
          <p:cNvPr id="2" name="Text Placeholder 1">
            <a:extLst>
              <a:ext uri="{FF2B5EF4-FFF2-40B4-BE49-F238E27FC236}">
                <a16:creationId xmlns:a16="http://schemas.microsoft.com/office/drawing/2014/main" id="{3A1F4CCC-DEDE-6F25-032A-BA5640FC79D6}"/>
              </a:ext>
            </a:extLst>
          </p:cNvPr>
          <p:cNvSpPr>
            <a:spLocks noGrp="1"/>
          </p:cNvSpPr>
          <p:nvPr>
            <p:ph type="body" idx="1"/>
          </p:nvPr>
        </p:nvSpPr>
        <p:spPr>
          <a:xfrm>
            <a:off x="444143" y="1340399"/>
            <a:ext cx="11212511" cy="486213"/>
          </a:xfrm>
          <a:solidFill>
            <a:srgbClr val="182637"/>
          </a:solidFill>
        </p:spPr>
        <p:txBody>
          <a:bodyPr>
            <a:normAutofit/>
          </a:bodyPr>
          <a:lstStyle/>
          <a:p>
            <a:r>
              <a:rPr lang="en-US">
                <a:solidFill>
                  <a:schemeClr val="bg1"/>
                </a:solidFill>
                <a:latin typeface="Gilroy-Bold" panose="00000800000000000000" pitchFamily="2" charset="0"/>
              </a:rPr>
              <a:t>New Permanent Life Insurance + Long Term Care Benefit Offering</a:t>
            </a:r>
            <a:endParaRPr lang="en-US" dirty="0">
              <a:solidFill>
                <a:schemeClr val="bg1"/>
              </a:solidFill>
              <a:latin typeface="Gilroy-Bold" panose="00000800000000000000" pitchFamily="2" charset="0"/>
            </a:endParaRPr>
          </a:p>
        </p:txBody>
      </p:sp>
      <p:sp>
        <p:nvSpPr>
          <p:cNvPr id="7" name="Content Placeholder 6">
            <a:extLst>
              <a:ext uri="{FF2B5EF4-FFF2-40B4-BE49-F238E27FC236}">
                <a16:creationId xmlns:a16="http://schemas.microsoft.com/office/drawing/2014/main" id="{EE749B7A-D28F-CD7E-8F33-844481CA61DD}"/>
              </a:ext>
            </a:extLst>
          </p:cNvPr>
          <p:cNvSpPr>
            <a:spLocks noGrp="1"/>
          </p:cNvSpPr>
          <p:nvPr>
            <p:ph sz="half" idx="2"/>
          </p:nvPr>
        </p:nvSpPr>
        <p:spPr>
          <a:xfrm>
            <a:off x="481778" y="1969048"/>
            <a:ext cx="11137242" cy="4426932"/>
          </a:xfrm>
        </p:spPr>
        <p:txBody>
          <a:bodyPr>
            <a:noAutofit/>
          </a:bodyPr>
          <a:lstStyle/>
          <a:p>
            <a:r>
              <a:rPr lang="en-US" dirty="0"/>
              <a:t>Employee-paid, voluntary benefit</a:t>
            </a:r>
          </a:p>
          <a:p>
            <a:r>
              <a:rPr lang="en-US" dirty="0"/>
              <a:t>Two benefits in one policy:</a:t>
            </a:r>
          </a:p>
          <a:p>
            <a:endParaRPr lang="en-US" dirty="0"/>
          </a:p>
          <a:p>
            <a:endParaRPr lang="en-US" dirty="0"/>
          </a:p>
          <a:p>
            <a:pPr marL="0" indent="0">
              <a:buNone/>
            </a:pPr>
            <a:endParaRPr lang="en-US" dirty="0"/>
          </a:p>
          <a:p>
            <a:r>
              <a:rPr lang="en-US" dirty="0"/>
              <a:t>Rates based on age when coverage begins – and never increase</a:t>
            </a:r>
          </a:p>
          <a:p>
            <a:r>
              <a:rPr lang="en-US" dirty="0"/>
              <a:t>Your spouse is eligible if you apply for coverage</a:t>
            </a:r>
          </a:p>
          <a:p>
            <a:r>
              <a:rPr lang="en-US" dirty="0"/>
              <a:t>This Open Enrollment is your one-time opportunity for Guaranteed Issue </a:t>
            </a:r>
            <a:br>
              <a:rPr lang="en-US" dirty="0"/>
            </a:br>
            <a:r>
              <a:rPr lang="en-US" dirty="0"/>
              <a:t>(no medical exam)</a:t>
            </a:r>
          </a:p>
        </p:txBody>
      </p:sp>
      <p:sp>
        <p:nvSpPr>
          <p:cNvPr id="3" name="Slide Number Placeholder 2">
            <a:extLst>
              <a:ext uri="{FF2B5EF4-FFF2-40B4-BE49-F238E27FC236}">
                <a16:creationId xmlns:a16="http://schemas.microsoft.com/office/drawing/2014/main" id="{C1B1DE9E-48F9-8AC8-5964-4EA148E92909}"/>
              </a:ext>
            </a:extLst>
          </p:cNvPr>
          <p:cNvSpPr>
            <a:spLocks noGrp="1"/>
          </p:cNvSpPr>
          <p:nvPr>
            <p:ph type="sldNum" sz="quarter" idx="12"/>
          </p:nvPr>
        </p:nvSpPr>
        <p:spPr>
          <a:xfrm>
            <a:off x="9304282" y="6395980"/>
            <a:ext cx="2743200" cy="365125"/>
          </a:xfrm>
        </p:spPr>
        <p:txBody>
          <a:bodyPr/>
          <a:lstStyle/>
          <a:p>
            <a:fld id="{D1D6ED88-3662-4767-8108-3D34BDB7CBE2}" type="slidenum">
              <a:rPr lang="en-US" smtClean="0"/>
              <a:pPr/>
              <a:t>8</a:t>
            </a:fld>
            <a:endParaRPr lang="en-US"/>
          </a:p>
        </p:txBody>
      </p:sp>
      <p:sp>
        <p:nvSpPr>
          <p:cNvPr id="10" name="TextBox 9">
            <a:extLst>
              <a:ext uri="{FF2B5EF4-FFF2-40B4-BE49-F238E27FC236}">
                <a16:creationId xmlns:a16="http://schemas.microsoft.com/office/drawing/2014/main" id="{38C04224-8B5D-4EDB-C465-1154D99D3C86}"/>
              </a:ext>
            </a:extLst>
          </p:cNvPr>
          <p:cNvSpPr txBox="1"/>
          <p:nvPr/>
        </p:nvSpPr>
        <p:spPr>
          <a:xfrm>
            <a:off x="912812" y="3094407"/>
            <a:ext cx="4384402" cy="1292662"/>
          </a:xfrm>
          <a:prstGeom prst="rect">
            <a:avLst/>
          </a:prstGeom>
          <a:solidFill>
            <a:srgbClr val="EEF2F7"/>
          </a:solidFill>
        </p:spPr>
        <p:txBody>
          <a:bodyPr wrap="square" tIns="91440" bIns="91440" rtlCol="0">
            <a:spAutoFit/>
          </a:bodyPr>
          <a:lstStyle/>
          <a:p>
            <a:r>
              <a:rPr lang="en-US" b="1" i="0" u="none" strike="noStrike" baseline="0" dirty="0">
                <a:solidFill>
                  <a:srgbClr val="211D1E"/>
                </a:solidFill>
                <a:latin typeface="Gilroy-Bold"/>
              </a:rPr>
              <a:t>Permanent Life Insurance</a:t>
            </a:r>
          </a:p>
          <a:p>
            <a:pPr marL="285750" indent="-285750">
              <a:buFont typeface="Arial" panose="020B0604020202020204" pitchFamily="34" charset="0"/>
              <a:buChar char="•"/>
            </a:pPr>
            <a:r>
              <a:rPr lang="en-US" b="0" i="0" u="none" strike="noStrike" baseline="0" dirty="0">
                <a:solidFill>
                  <a:srgbClr val="211D1E"/>
                </a:solidFill>
                <a:latin typeface="Gilroy-Regular" panose="00000500000000000000" pitchFamily="2" charset="0"/>
              </a:rPr>
              <a:t>Permanent coverage</a:t>
            </a:r>
          </a:p>
          <a:p>
            <a:pPr marL="285750" indent="-285750">
              <a:buFont typeface="Arial" panose="020B0604020202020204" pitchFamily="34" charset="0"/>
              <a:buChar char="•"/>
            </a:pPr>
            <a:r>
              <a:rPr lang="en-US" b="0" i="0" u="none" strike="noStrike" baseline="0" dirty="0">
                <a:solidFill>
                  <a:srgbClr val="211D1E"/>
                </a:solidFill>
                <a:latin typeface="Gilroy-Regular" panose="00000500000000000000" pitchFamily="2" charset="0"/>
              </a:rPr>
              <a:t>Can be used to pay final expenses</a:t>
            </a:r>
          </a:p>
          <a:p>
            <a:pPr marL="285750" indent="-285750">
              <a:buFont typeface="Arial" panose="020B0604020202020204" pitchFamily="34" charset="0"/>
              <a:buChar char="•"/>
            </a:pPr>
            <a:r>
              <a:rPr lang="en-US" b="0" i="0" u="none" strike="noStrike" baseline="0" dirty="0">
                <a:solidFill>
                  <a:srgbClr val="211D1E"/>
                </a:solidFill>
                <a:latin typeface="Gilroy-Regular" panose="00000500000000000000" pitchFamily="2" charset="0"/>
              </a:rPr>
              <a:t>Helps protect your financial legacy</a:t>
            </a:r>
          </a:p>
        </p:txBody>
      </p:sp>
      <p:sp>
        <p:nvSpPr>
          <p:cNvPr id="12" name="TextBox 11">
            <a:extLst>
              <a:ext uri="{FF2B5EF4-FFF2-40B4-BE49-F238E27FC236}">
                <a16:creationId xmlns:a16="http://schemas.microsoft.com/office/drawing/2014/main" id="{80E1D5BA-FD02-5500-7870-CB8A8DA9CD25}"/>
              </a:ext>
            </a:extLst>
          </p:cNvPr>
          <p:cNvSpPr txBox="1"/>
          <p:nvPr/>
        </p:nvSpPr>
        <p:spPr>
          <a:xfrm>
            <a:off x="5609645" y="3094407"/>
            <a:ext cx="6006829" cy="1292662"/>
          </a:xfrm>
          <a:prstGeom prst="rect">
            <a:avLst/>
          </a:prstGeom>
          <a:solidFill>
            <a:srgbClr val="EEF2F7"/>
          </a:solidFill>
        </p:spPr>
        <p:txBody>
          <a:bodyPr wrap="square" tIns="91440" bIns="91440" rtlCol="0">
            <a:spAutoFit/>
          </a:bodyPr>
          <a:lstStyle/>
          <a:p>
            <a:r>
              <a:rPr lang="en-US" b="1" i="0" u="none" strike="noStrike" baseline="0" dirty="0">
                <a:solidFill>
                  <a:srgbClr val="211D1E"/>
                </a:solidFill>
                <a:latin typeface="Gilroy-Bold"/>
              </a:rPr>
              <a:t>Long Term Care (LTC)</a:t>
            </a:r>
          </a:p>
          <a:p>
            <a:pPr marL="285750" indent="-285750">
              <a:buFont typeface="Arial" panose="020B0604020202020204" pitchFamily="34" charset="0"/>
              <a:buChar char="•"/>
            </a:pPr>
            <a:r>
              <a:rPr lang="en-US" b="0" i="0" u="none" strike="noStrike" baseline="0" dirty="0">
                <a:solidFill>
                  <a:srgbClr val="211D1E"/>
                </a:solidFill>
                <a:latin typeface="Gilroy-Regular" panose="00000500000000000000" pitchFamily="2" charset="0"/>
              </a:rPr>
              <a:t>Relieve family from becoming full-time caregivers</a:t>
            </a:r>
          </a:p>
          <a:p>
            <a:pPr marL="285750" indent="-285750">
              <a:buFont typeface="Arial" panose="020B0604020202020204" pitchFamily="34" charset="0"/>
              <a:buChar char="•"/>
            </a:pPr>
            <a:r>
              <a:rPr lang="en-US" b="0" i="0" u="none" strike="noStrike" baseline="0" dirty="0">
                <a:solidFill>
                  <a:srgbClr val="211D1E"/>
                </a:solidFill>
                <a:latin typeface="Gilroy-Regular" panose="00000500000000000000" pitchFamily="2" charset="0"/>
              </a:rPr>
              <a:t>Cash benefits for home and/or residential care</a:t>
            </a:r>
          </a:p>
          <a:p>
            <a:pPr marL="285750" indent="-285750">
              <a:buFont typeface="Arial" panose="020B0604020202020204" pitchFamily="34" charset="0"/>
              <a:buChar char="•"/>
            </a:pPr>
            <a:r>
              <a:rPr lang="en-US" b="0" i="0" u="none" strike="noStrike" baseline="0" dirty="0">
                <a:solidFill>
                  <a:srgbClr val="211D1E"/>
                </a:solidFill>
                <a:latin typeface="Gilroy-Regular" panose="00000500000000000000" pitchFamily="2" charset="0"/>
              </a:rPr>
              <a:t>Decide where and from whom you receive care</a:t>
            </a:r>
          </a:p>
        </p:txBody>
      </p:sp>
    </p:spTree>
    <p:extLst>
      <p:ext uri="{BB962C8B-B14F-4D97-AF65-F5344CB8AC3E}">
        <p14:creationId xmlns:p14="http://schemas.microsoft.com/office/powerpoint/2010/main" val="73656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969D30A9-2473-1250-0AD2-CBF31CEA8D44}"/>
              </a:ext>
            </a:extLst>
          </p:cNvPr>
          <p:cNvSpPr txBox="1">
            <a:spLocks/>
          </p:cNvSpPr>
          <p:nvPr/>
        </p:nvSpPr>
        <p:spPr>
          <a:xfrm>
            <a:off x="839788" y="1893169"/>
            <a:ext cx="10537827" cy="21301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Gilroy-Regular"/>
            </a:endParaRPr>
          </a:p>
        </p:txBody>
      </p:sp>
      <p:sp>
        <p:nvSpPr>
          <p:cNvPr id="11" name="Content Placeholder 10">
            <a:extLst>
              <a:ext uri="{FF2B5EF4-FFF2-40B4-BE49-F238E27FC236}">
                <a16:creationId xmlns:a16="http://schemas.microsoft.com/office/drawing/2014/main" id="{4F522B9D-DCBF-FF6D-838A-E70887949A42}"/>
              </a:ext>
            </a:extLst>
          </p:cNvPr>
          <p:cNvSpPr>
            <a:spLocks noGrp="1"/>
          </p:cNvSpPr>
          <p:nvPr>
            <p:ph idx="1"/>
          </p:nvPr>
        </p:nvSpPr>
        <p:spPr>
          <a:xfrm>
            <a:off x="430696" y="1501280"/>
            <a:ext cx="7445978" cy="4351338"/>
          </a:xfrm>
        </p:spPr>
        <p:txBody>
          <a:bodyPr/>
          <a:lstStyle/>
          <a:p>
            <a:r>
              <a:rPr lang="en-US" dirty="0"/>
              <a:t>You are eligible for SMP benefits if you regularly work at least 30 hours per week</a:t>
            </a:r>
          </a:p>
          <a:p>
            <a:r>
              <a:rPr lang="en-US" dirty="0"/>
              <a:t>You may also cover the following dependents:</a:t>
            </a:r>
          </a:p>
          <a:p>
            <a:pPr lvl="1"/>
            <a:r>
              <a:rPr lang="en-US" dirty="0"/>
              <a:t>Your legal spouse</a:t>
            </a:r>
          </a:p>
          <a:p>
            <a:pPr lvl="1"/>
            <a:r>
              <a:rPr lang="en-US" dirty="0"/>
              <a:t>Your natural, adopted, foster, or stepchildren (up to December 31 of the year they reach 26)</a:t>
            </a:r>
          </a:p>
          <a:p>
            <a:pPr lvl="1"/>
            <a:r>
              <a:rPr lang="en-US" dirty="0"/>
              <a:t>Children of any age who become mentally or physically disabled before age 26</a:t>
            </a:r>
          </a:p>
          <a:p>
            <a:endParaRPr lang="en-US" dirty="0"/>
          </a:p>
        </p:txBody>
      </p:sp>
      <p:sp>
        <p:nvSpPr>
          <p:cNvPr id="5" name="Slide Number Placeholder 4">
            <a:extLst>
              <a:ext uri="{FF2B5EF4-FFF2-40B4-BE49-F238E27FC236}">
                <a16:creationId xmlns:a16="http://schemas.microsoft.com/office/drawing/2014/main" id="{5B98DE5C-983D-7A4A-F77E-23DF7627DC95}"/>
              </a:ext>
            </a:extLst>
          </p:cNvPr>
          <p:cNvSpPr>
            <a:spLocks noGrp="1"/>
          </p:cNvSpPr>
          <p:nvPr>
            <p:ph type="sldNum" sz="quarter" idx="12"/>
          </p:nvPr>
        </p:nvSpPr>
        <p:spPr/>
        <p:txBody>
          <a:bodyPr/>
          <a:lstStyle/>
          <a:p>
            <a:fld id="{D1D6ED88-3662-4767-8108-3D34BDB7CBE2}" type="slidenum">
              <a:rPr lang="en-US" smtClean="0"/>
              <a:pPr/>
              <a:t>9</a:t>
            </a:fld>
            <a:endParaRPr lang="en-US"/>
          </a:p>
        </p:txBody>
      </p:sp>
      <p:sp>
        <p:nvSpPr>
          <p:cNvPr id="7" name="Title 6">
            <a:extLst>
              <a:ext uri="{FF2B5EF4-FFF2-40B4-BE49-F238E27FC236}">
                <a16:creationId xmlns:a16="http://schemas.microsoft.com/office/drawing/2014/main" id="{0D43DAEB-E456-71AF-9F6C-DF03F0442CD6}"/>
              </a:ext>
            </a:extLst>
          </p:cNvPr>
          <p:cNvSpPr>
            <a:spLocks noGrp="1"/>
          </p:cNvSpPr>
          <p:nvPr>
            <p:ph type="title"/>
          </p:nvPr>
        </p:nvSpPr>
        <p:spPr/>
        <p:txBody>
          <a:bodyPr>
            <a:normAutofit fontScale="90000"/>
          </a:bodyPr>
          <a:lstStyle/>
          <a:p>
            <a:r>
              <a:rPr lang="en-US" dirty="0"/>
              <a:t>Benefits Overview</a:t>
            </a:r>
            <a:br>
              <a:rPr lang="en-US" dirty="0"/>
            </a:br>
            <a:r>
              <a:rPr lang="en-US" sz="3600" b="0" dirty="0">
                <a:latin typeface="Gilroy-Regular" panose="00000500000000000000" pitchFamily="2" charset="0"/>
              </a:rPr>
              <a:t>Eligibility</a:t>
            </a:r>
          </a:p>
        </p:txBody>
      </p:sp>
      <p:pic>
        <p:nvPicPr>
          <p:cNvPr id="21" name="Picture 20" descr="A doctor talking to a person&#10;&#10;Description automatically generated">
            <a:extLst>
              <a:ext uri="{FF2B5EF4-FFF2-40B4-BE49-F238E27FC236}">
                <a16:creationId xmlns:a16="http://schemas.microsoft.com/office/drawing/2014/main" id="{B2FA6DB7-DEBD-CBE6-C922-FD1E436C9034}"/>
              </a:ext>
            </a:extLst>
          </p:cNvPr>
          <p:cNvPicPr>
            <a:picLocks noChangeAspect="1"/>
          </p:cNvPicPr>
          <p:nvPr/>
        </p:nvPicPr>
        <p:blipFill rotWithShape="1">
          <a:blip r:embed="rId2">
            <a:extLst>
              <a:ext uri="{28A0092B-C50C-407E-A947-70E740481C1C}">
                <a14:useLocalDpi xmlns:a14="http://schemas.microsoft.com/office/drawing/2010/main" val="0"/>
              </a:ext>
            </a:extLst>
          </a:blip>
          <a:srcRect l="13982" r="20591"/>
          <a:stretch/>
        </p:blipFill>
        <p:spPr>
          <a:xfrm>
            <a:off x="8037095" y="1718059"/>
            <a:ext cx="4154905" cy="4235116"/>
          </a:xfrm>
          <a:prstGeom prst="rect">
            <a:avLst/>
          </a:prstGeom>
        </p:spPr>
      </p:pic>
    </p:spTree>
    <p:extLst>
      <p:ext uri="{BB962C8B-B14F-4D97-AF65-F5344CB8AC3E}">
        <p14:creationId xmlns:p14="http://schemas.microsoft.com/office/powerpoint/2010/main" val="4228082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302B97747A3F46B95081A80028CDA8" ma:contentTypeVersion="20" ma:contentTypeDescription="Create a new document." ma:contentTypeScope="" ma:versionID="ee01757f6f18c46b3a14b0eb0a560b8d">
  <xsd:schema xmlns:xsd="http://www.w3.org/2001/XMLSchema" xmlns:xs="http://www.w3.org/2001/XMLSchema" xmlns:p="http://schemas.microsoft.com/office/2006/metadata/properties" xmlns:ns1="http://schemas.microsoft.com/sharepoint/v3" xmlns:ns2="7370c838-294d-478f-8ce7-5e50c09f564a" xmlns:ns3="44666e44-fbf8-44d6-bb42-b454b5ccdecf" targetNamespace="http://schemas.microsoft.com/office/2006/metadata/properties" ma:root="true" ma:fieldsID="b5707a29945949491cf803e45ad7298f" ns1:_="" ns2:_="" ns3:_="">
    <xsd:import namespace="http://schemas.microsoft.com/sharepoint/v3"/>
    <xsd:import namespace="7370c838-294d-478f-8ce7-5e50c09f564a"/>
    <xsd:import namespace="44666e44-fbf8-44d6-bb42-b454b5ccdec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70c838-294d-478f-8ce7-5e50c09f5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8cf1c0-73f6-4b47-a830-15ce226314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66e44-fbf8-44d6-bb42-b454b5ccdec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ed9a38-48fd-4362-96c7-71284860ddc2}" ma:internalName="TaxCatchAll" ma:showField="CatchAllData" ma:web="44666e44-fbf8-44d6-bb42-b454b5ccde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85496C-EAFC-4670-9157-ABB47C2A95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370c838-294d-478f-8ce7-5e50c09f564a"/>
    <ds:schemaRef ds:uri="44666e44-fbf8-44d6-bb42-b454b5ccde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AFDB18-EE72-4231-BAA6-9768152560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715</TotalTime>
  <Words>2259</Words>
  <Application>Microsoft Office PowerPoint</Application>
  <PresentationFormat>Widescreen</PresentationFormat>
  <Paragraphs>261</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Barlow SemiBold</vt:lpstr>
      <vt:lpstr>Calibri</vt:lpstr>
      <vt:lpstr>Gilroy-Bold</vt:lpstr>
      <vt:lpstr>Gilroy-Regular</vt:lpstr>
      <vt:lpstr>Office Theme</vt:lpstr>
      <vt:lpstr>2025 Benefits  Open Enrollment</vt:lpstr>
      <vt:lpstr>What We’ll Cover Today</vt:lpstr>
      <vt:lpstr>Open Enrollment Overview</vt:lpstr>
      <vt:lpstr>How to Enroll</vt:lpstr>
      <vt:lpstr>Key Changes for 2025</vt:lpstr>
      <vt:lpstr>Key Changes for 2025</vt:lpstr>
      <vt:lpstr>Key Changes for 2025</vt:lpstr>
      <vt:lpstr>Key Changes for 2025</vt:lpstr>
      <vt:lpstr>Benefits Overview Eligibility</vt:lpstr>
      <vt:lpstr> Benefits Overview Medical &amp; Prescription Drug Coverage</vt:lpstr>
      <vt:lpstr> Benefits Overview Medical &amp; Prescription Drug Coverage</vt:lpstr>
      <vt:lpstr>Benefits Overview Health Savings Account</vt:lpstr>
      <vt:lpstr>Benefits Overview Dental Coverage</vt:lpstr>
      <vt:lpstr>Benefits Overview Vision Coverage</vt:lpstr>
      <vt:lpstr>Benefits Overview Tax-Advantaged Accounts</vt:lpstr>
      <vt:lpstr>Benefits Overview Life Insurance</vt:lpstr>
      <vt:lpstr>Benefits Overview Disability and Leave Benefits</vt:lpstr>
      <vt:lpstr>Benefits Overview Voluntary Benefits</vt:lpstr>
      <vt:lpstr>Benefits Overview Personal &amp; Well-Being Benefits</vt:lpstr>
      <vt:lpstr>Benefits Overview Time Off Benefits</vt:lpstr>
      <vt:lpstr>Benefits Overview Fidelity Retirement Benefits</vt:lpstr>
      <vt:lpstr>People Like You</vt:lpstr>
      <vt:lpstr>People Like You</vt:lpstr>
      <vt:lpstr>Your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We’ll Cover Today</dc:title>
  <dc:creator>Erika Illiano</dc:creator>
  <cp:lastModifiedBy>Samantha Muzac</cp:lastModifiedBy>
  <cp:revision>5</cp:revision>
  <dcterms:created xsi:type="dcterms:W3CDTF">2024-10-11T12:30:40Z</dcterms:created>
  <dcterms:modified xsi:type="dcterms:W3CDTF">2024-10-24T19:09:26Z</dcterms:modified>
</cp:coreProperties>
</file>